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3" r:id="rId3"/>
    <p:sldId id="387" r:id="rId4"/>
    <p:sldId id="418" r:id="rId5"/>
    <p:sldId id="315" r:id="rId6"/>
    <p:sldId id="419" r:id="rId7"/>
    <p:sldId id="420" r:id="rId8"/>
    <p:sldId id="421" r:id="rId9"/>
    <p:sldId id="422" r:id="rId10"/>
    <p:sldId id="284" r:id="rId11"/>
    <p:sldId id="447" r:id="rId12"/>
    <p:sldId id="363" r:id="rId13"/>
    <p:sldId id="423" r:id="rId14"/>
    <p:sldId id="424" r:id="rId15"/>
    <p:sldId id="409" r:id="rId16"/>
    <p:sldId id="388" r:id="rId17"/>
    <p:sldId id="397" r:id="rId18"/>
    <p:sldId id="398" r:id="rId19"/>
    <p:sldId id="399" r:id="rId20"/>
    <p:sldId id="403" r:id="rId21"/>
    <p:sldId id="370" r:id="rId22"/>
    <p:sldId id="435" r:id="rId23"/>
    <p:sldId id="477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70" r:id="rId32"/>
    <p:sldId id="472" r:id="rId33"/>
    <p:sldId id="471" r:id="rId34"/>
    <p:sldId id="491" r:id="rId35"/>
    <p:sldId id="443" r:id="rId36"/>
    <p:sldId id="445" r:id="rId37"/>
    <p:sldId id="446" r:id="rId38"/>
  </p:sldIdLst>
  <p:sldSz cx="9144000" cy="6858000" type="screen4x3"/>
  <p:notesSz cx="6858000" cy="9144000"/>
  <p:custDataLst>
    <p:tags r:id="rId4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236" y="-78"/>
      </p:cViewPr>
      <p:guideLst>
        <p:guide orient="horz" pos="2258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6" cy="7619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99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Header Placeholder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fontAlgn="base"/>
            <a:endParaRPr lang="zh-CN" altLang="zh-CN" strike="noStrike" noProof="1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/>
            </a:lvl1pPr>
          </a:lstStyle>
          <a:p>
            <a:pPr fontAlgn="base"/>
            <a:fld id="{208C6FDF-EF3A-4B60-9112-3B5C88C03BB9}" type="datetime1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z="1200" strike="noStrike" noProof="1"/>
          </a:p>
        </p:txBody>
      </p:sp>
      <p:sp>
        <p:nvSpPr>
          <p:cNvPr id="4100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4101" name="Notes Placeholder 4"/>
          <p:cNvSpPr>
            <a:spLocks noGrp="1" noRot="1" noChangeAspect="1"/>
          </p:cNvSpPr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defTabSz="0" eaLnBrk="0" hangingPunct="0">
              <a:spcBef>
                <a:spcPct val="30000"/>
              </a:spcBef>
              <a:buFontTx/>
            </a:pPr>
            <a:r>
              <a:rPr lang="zh-CN" altLang="zh-CN" sz="1200"/>
              <a:t>Click to edit Master text styles</a:t>
            </a:r>
            <a:endParaRPr lang="zh-CN" altLang="zh-CN" sz="1200"/>
          </a:p>
          <a:p>
            <a:pPr lvl="0" defTabSz="0" eaLnBrk="0" hangingPunct="0">
              <a:spcBef>
                <a:spcPct val="30000"/>
              </a:spcBef>
              <a:buFontTx/>
            </a:pPr>
            <a:r>
              <a:rPr lang="zh-CN" altLang="zh-CN" sz="1200"/>
              <a:t>Second level</a:t>
            </a:r>
            <a:endParaRPr lang="zh-CN" altLang="zh-CN" sz="1200"/>
          </a:p>
          <a:p>
            <a:pPr lvl="0" defTabSz="0" eaLnBrk="0" hangingPunct="0">
              <a:spcBef>
                <a:spcPct val="30000"/>
              </a:spcBef>
              <a:buFontTx/>
            </a:pPr>
            <a:r>
              <a:rPr lang="zh-CN" altLang="zh-CN" sz="1200"/>
              <a:t>Third level</a:t>
            </a:r>
            <a:endParaRPr lang="zh-CN" altLang="zh-CN" sz="1200"/>
          </a:p>
          <a:p>
            <a:pPr lvl="0" defTabSz="0" eaLnBrk="0" hangingPunct="0">
              <a:spcBef>
                <a:spcPct val="30000"/>
              </a:spcBef>
              <a:buFontTx/>
            </a:pPr>
            <a:r>
              <a:rPr lang="zh-CN" altLang="zh-CN" sz="1200"/>
              <a:t>Fourth level</a:t>
            </a:r>
            <a:endParaRPr lang="zh-CN" altLang="zh-CN" sz="1200"/>
          </a:p>
          <a:p>
            <a:pPr lvl="0" defTabSz="0" eaLnBrk="0" hangingPunct="0">
              <a:spcBef>
                <a:spcPct val="30000"/>
              </a:spcBef>
              <a:buFontTx/>
            </a:pPr>
            <a:r>
              <a:rPr lang="zh-CN" altLang="zh-CN" sz="1200"/>
              <a:t>Fifth level</a:t>
            </a:r>
            <a:endParaRPr lang="zh-CN" altLang="zh-CN" sz="1200"/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fontAlgn="base"/>
            <a:endParaRPr lang="zh-CN" altLang="zh-CN" strike="noStrike" noProof="1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defRPr/>
            </a:lvl1pPr>
          </a:lstStyle>
          <a:p>
            <a:pPr fontAlgn="base"/>
            <a:fld id="{4B91FA10-EDB9-4518-9C05-5296F464A124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2286000" y="6248400"/>
            <a:ext cx="4572000" cy="293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endParaRPr lang="zh-CN" altLang="zh-CN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273050" y="6489700"/>
            <a:ext cx="631825" cy="293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45720" rIns="91440" bIns="45720" numCol="1" anchor="ctr" anchorCtr="0" compatLnSpc="1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BDB4DC28-6806-41DA-A1D4-4DB1410622B5}" type="slidenum">
              <a: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en-US" sz="1800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8300" y="547688"/>
            <a:ext cx="2147888" cy="58531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73050" y="547688"/>
            <a:ext cx="6292850" cy="58531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73050" y="1600200"/>
            <a:ext cx="42195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221163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base"/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jpe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73050" y="547688"/>
            <a:ext cx="8593138" cy="9144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45720" tIns="91440" rIns="45720" bIns="45720" anchor="t" anchorCtr="0"/>
          <a:p>
            <a:pPr lvl="0"/>
            <a:r>
              <a:rPr lang="zh-CN" altLang="zh-CN"/>
              <a:t>Click to edit Master title style</a:t>
            </a:r>
            <a:endParaRPr lang="zh-CN" altLang="zh-CN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273050" y="1600200"/>
            <a:ext cx="8593138" cy="4800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45720" tIns="91440" rIns="45720" bIns="91440" anchor="t" anchorCtr="0"/>
          <a:p>
            <a:pPr lvl="0"/>
            <a:r>
              <a:rPr lang="zh-CN" altLang="zh-CN"/>
              <a:t>Click Click to Edit Master Text Styles</a:t>
            </a:r>
            <a:endParaRPr lang="zh-CN" altLang="zh-CN"/>
          </a:p>
          <a:p>
            <a:pPr lvl="1"/>
            <a:r>
              <a:rPr lang="zh-CN" altLang="zh-CN"/>
              <a:t>Second level</a:t>
            </a:r>
            <a:endParaRPr lang="zh-CN" altLang="zh-CN"/>
          </a:p>
          <a:p>
            <a:pPr lvl="2"/>
            <a:r>
              <a:rPr lang="zh-CN" altLang="zh-CN"/>
              <a:t>Third level</a:t>
            </a:r>
            <a:endParaRPr lang="zh-CN" altLang="zh-CN"/>
          </a:p>
          <a:p>
            <a:pPr lvl="3"/>
            <a:r>
              <a:rPr lang="zh-CN" altLang="zh-CN"/>
              <a:t>Fourth level</a:t>
            </a:r>
            <a:endParaRPr lang="zh-CN" altLang="zh-CN"/>
          </a:p>
          <a:p>
            <a:pPr lvl="4"/>
            <a:r>
              <a:rPr lang="zh-CN" altLang="zh-CN"/>
              <a:t>Fifth level</a:t>
            </a:r>
            <a:endParaRPr lang="zh-CN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88113"/>
            <a:ext cx="4572000" cy="293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400">
                <a:latin typeface="Arial Narrow" panose="020B0606020202030204" pitchFamily="34" charset="0"/>
                <a:sym typeface="Arial Narrow" panose="020B0606020202030204" pitchFamily="34" charset="0"/>
              </a:defRPr>
            </a:lvl1pPr>
          </a:lstStyle>
          <a:p>
            <a:pPr fontAlgn="base"/>
            <a:endParaRPr lang="zh-CN" altLang="zh-CN" strike="noStrike" noProof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0" y="6489700"/>
            <a:ext cx="631825" cy="293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none" lIns="0" tIns="45720" rIns="91440" bIns="45720" numCol="1" anchor="ctr" anchorCtr="0" compatLnSpc="1"/>
          <a:lstStyle>
            <a:lvl1pPr>
              <a:defRPr sz="1400"/>
            </a:lvl1pPr>
          </a:lstStyle>
          <a:p>
            <a:pPr fontAlgn="base"/>
            <a:fld id="{4074DB90-0F79-4CD1-B5B2-2233D25D0FE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strike="noStrike" noProof="1"/>
          </a:p>
        </p:txBody>
      </p:sp>
      <p:sp>
        <p:nvSpPr>
          <p:cNvPr id="1030" name="Rectangle 28"/>
          <p:cNvSpPr/>
          <p:nvPr/>
        </p:nvSpPr>
        <p:spPr>
          <a:xfrm>
            <a:off x="2667000" y="6477000"/>
            <a:ext cx="3810000" cy="2936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algn="ctr">
              <a:lnSpc>
                <a:spcPct val="90000"/>
              </a:lnSpc>
              <a:spcBef>
                <a:spcPts val="25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libri" panose="020F0502020204030204" charset="0"/>
                <a:ea typeface="微软雅黑" panose="020B0503020204020204" pitchFamily="34" charset="-122"/>
                <a:sym typeface="Arial Narrow" panose="020B0606020202030204" pitchFamily="34" charset="0"/>
              </a:rPr>
              <a:t>—Vtrix / Lytch, Confidential Information—</a:t>
            </a:r>
            <a:endParaRPr lang="en-US" altLang="en-US" sz="1600" b="1" dirty="0">
              <a:solidFill>
                <a:srgbClr val="000000"/>
              </a:solidFill>
              <a:latin typeface="Calibri" panose="020F0502020204030204" charset="0"/>
              <a:ea typeface="微软雅黑" panose="020B0503020204020204" pitchFamily="34" charset="-122"/>
              <a:sym typeface="Arial Narrow" panose="020B0606020202030204" pitchFamily="34" charset="0"/>
            </a:endParaRPr>
          </a:p>
        </p:txBody>
      </p:sp>
      <p:pic>
        <p:nvPicPr>
          <p:cNvPr id="1031" name="Picture 2" descr="D:\公司运营\里奇视讯Logo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696200" y="0"/>
            <a:ext cx="1292225" cy="72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图片 1" descr="Vtrix_Logo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0800" cy="720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hf sldNum="0" hdr="0" ftr="0" dt="0"/>
  <p:txStyles>
    <p:titleStyle>
      <a:lvl1pPr algn="l" rtl="0" fontAlgn="base">
        <a:lnSpc>
          <a:spcPct val="90000"/>
        </a:lnSpc>
        <a:spcBef>
          <a:spcPts val="0"/>
        </a:spcBef>
        <a:spcAft>
          <a:spcPts val="0"/>
        </a:spcAft>
        <a:defRPr sz="2800" b="0" i="0" u="none">
          <a:solidFill>
            <a:srgbClr val="38579B"/>
          </a:solidFill>
          <a:latin typeface="Calibri" panose="020F0502020204030204" charset="0"/>
          <a:ea typeface="微软雅黑" panose="020B0503020204020204" pitchFamily="34" charset="-122"/>
          <a:cs typeface="Calibri" panose="020F0502020204030204" charset="0"/>
          <a:sym typeface="Arial Black" panose="020B0A040201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anose="020B0A04020102020204" pitchFamily="34" charset="0"/>
          <a:ea typeface="Arial Black" panose="020B0A04020102020204" pitchFamily="34" charset="0"/>
          <a:cs typeface="Arial Black" panose="020B0A04020102020204" pitchFamily="34" charset="0"/>
          <a:sym typeface="Arial Black" panose="020B0A04020102020204" pitchFamily="34" charset="0"/>
        </a:defRPr>
      </a:lvl9pPr>
    </p:titleStyle>
    <p:bodyStyle>
      <a:lvl1pPr marL="225425" indent="-225425" algn="l" defTabSz="1376680" rtl="0" fontAlgn="base">
        <a:lnSpc>
          <a:spcPct val="90000"/>
        </a:lnSpc>
        <a:spcBef>
          <a:spcPts val="20"/>
        </a:spcBef>
        <a:spcAft>
          <a:spcPts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200" b="1" i="0" u="none">
          <a:solidFill>
            <a:srgbClr val="000000"/>
          </a:solidFill>
          <a:latin typeface="Calibri" panose="020F0502020204030204" charset="0"/>
          <a:ea typeface="微软雅黑" panose="020B0503020204020204" pitchFamily="34" charset="-122"/>
          <a:cs typeface="Calibri" panose="020F0502020204030204" charset="0"/>
          <a:sym typeface="Arial" panose="020B0604020202020204" pitchFamily="34" charset="0"/>
        </a:defRPr>
      </a:lvl1pPr>
      <a:lvl2pPr marL="401955" indent="-173355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l"/>
        <a:defRPr sz="2000" b="1">
          <a:solidFill>
            <a:schemeClr val="tx2"/>
          </a:solidFill>
          <a:latin typeface="Calibri" panose="020F0502020204030204" charset="0"/>
          <a:cs typeface="Calibri" panose="020F0502020204030204" charset="0"/>
          <a:sym typeface="Arial" panose="020B0604020202020204" pitchFamily="34" charset="0"/>
        </a:defRPr>
      </a:lvl2pPr>
      <a:lvl3pPr marL="573405" indent="-170180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2000" b="1">
          <a:solidFill>
            <a:schemeClr val="tx2"/>
          </a:solidFill>
          <a:latin typeface="Calibri" panose="020F0502020204030204" charset="0"/>
          <a:cs typeface="Calibri" panose="020F0502020204030204" charset="0"/>
          <a:sym typeface="Arial" panose="020B0604020202020204" pitchFamily="34" charset="0"/>
        </a:defRPr>
      </a:lvl3pPr>
      <a:lvl4pPr marL="739775" indent="-165100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l"/>
        <a:defRPr b="1">
          <a:solidFill>
            <a:schemeClr val="bg2"/>
          </a:solidFill>
          <a:latin typeface="Calibri" panose="020F0502020204030204" charset="0"/>
          <a:cs typeface="Calibri" panose="020F0502020204030204" charset="0"/>
          <a:sym typeface="Arial" panose="020B0604020202020204" pitchFamily="34" charset="0"/>
        </a:defRPr>
      </a:lvl4pPr>
      <a:lvl5pPr marL="863600" indent="-122555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Symbol" panose="05050102010706020507" pitchFamily="18" charset="2"/>
        <a:buChar char="-"/>
        <a:defRPr sz="1600" b="1">
          <a:solidFill>
            <a:schemeClr val="bg2"/>
          </a:solidFill>
          <a:latin typeface="Calibri" panose="020F0502020204030204" charset="0"/>
          <a:cs typeface="Calibri" panose="020F0502020204030204" charset="0"/>
          <a:sym typeface="Arial" panose="020B0604020202020204" pitchFamily="34" charset="0"/>
        </a:defRPr>
      </a:lvl5pPr>
      <a:lvl6pPr marL="1320800" indent="-122555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Symbol" panose="05050102010706020507" pitchFamily="18" charset="2"/>
        <a:buChar char="-"/>
        <a:defRPr sz="1600" b="1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6pPr>
      <a:lvl7pPr marL="1778000" indent="-122555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Symbol" panose="05050102010706020507" pitchFamily="18" charset="2"/>
        <a:buChar char="-"/>
        <a:defRPr sz="1600" b="1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7pPr>
      <a:lvl8pPr marL="2235200" indent="-122555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Symbol" panose="05050102010706020507" pitchFamily="18" charset="2"/>
        <a:buChar char="-"/>
        <a:defRPr sz="1600" b="1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8pPr>
      <a:lvl9pPr marL="2692400" indent="-122555" algn="l" defTabSz="1376680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Symbol" panose="05050102010706020507" pitchFamily="18" charset="2"/>
        <a:buChar char="-"/>
        <a:defRPr sz="1600" b="1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90.xml"/><Relationship Id="rId2" Type="http://schemas.openxmlformats.org/officeDocument/2006/relationships/image" Target="../media/image4.jpeg"/><Relationship Id="rId1" Type="http://schemas.openxmlformats.org/officeDocument/2006/relationships/tags" Target="../tags/tag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57.xml"/><Relationship Id="rId30" Type="http://schemas.openxmlformats.org/officeDocument/2006/relationships/tags" Target="../tags/tag56.xml"/><Relationship Id="rId3" Type="http://schemas.openxmlformats.org/officeDocument/2006/relationships/tags" Target="../tags/tag29.xml"/><Relationship Id="rId29" Type="http://schemas.openxmlformats.org/officeDocument/2006/relationships/tags" Target="../tags/tag55.xml"/><Relationship Id="rId28" Type="http://schemas.openxmlformats.org/officeDocument/2006/relationships/tags" Target="../tags/tag54.xml"/><Relationship Id="rId27" Type="http://schemas.openxmlformats.org/officeDocument/2006/relationships/tags" Target="../tags/tag53.xml"/><Relationship Id="rId26" Type="http://schemas.openxmlformats.org/officeDocument/2006/relationships/tags" Target="../tags/tag52.xml"/><Relationship Id="rId25" Type="http://schemas.openxmlformats.org/officeDocument/2006/relationships/tags" Target="../tags/tag51.xml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28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306388" y="1905000"/>
            <a:ext cx="8685212" cy="3216275"/>
          </a:xfrm>
        </p:spPr>
        <p:txBody>
          <a:bodyPr vert="horz" wrap="square" lIns="45720" tIns="91440" rIns="45720" bIns="45720" anchor="t" anchorCtr="0"/>
          <a:p>
            <a:pPr algn="ctr">
              <a:buClrTx/>
              <a:buSzTx/>
              <a:buFontTx/>
            </a:pPr>
            <a:r>
              <a:rPr lang="en-US" altLang="zh-CN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VTRIX TECHNOLOGY COMPANY LIMITED</a:t>
            </a:r>
            <a:br>
              <a:rPr lang="zh-CN" altLang="en-US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r>
              <a:rPr lang="zh-CN" altLang="en-US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www.</a:t>
            </a:r>
            <a:r>
              <a:rPr lang="en-US" altLang="zh-CN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VTRIX</a:t>
            </a:r>
            <a:r>
              <a:rPr lang="zh-CN" altLang="en-US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.net </a:t>
            </a:r>
            <a:br>
              <a:rPr lang="en-US" altLang="zh-CN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br>
              <a:rPr lang="en-US" altLang="zh-CN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br>
              <a:rPr lang="en-US" altLang="zh-CN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r>
              <a:rPr lang="zh-CN" altLang="en-US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深圳里奇视讯电子有限公司</a:t>
            </a:r>
            <a:br>
              <a:rPr lang="zh-CN" altLang="en-US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r>
              <a:rPr lang="en-US" altLang="zh-CN" sz="3200" b="1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www.LYTCH.net</a:t>
            </a:r>
            <a:br>
              <a:rPr lang="en-US" altLang="zh-CN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br>
              <a:rPr lang="zh-CN" altLang="en-US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br>
              <a:rPr lang="zh-CN" altLang="en-US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br>
              <a:rPr lang="zh-CN" altLang="en-US" dirty="0">
                <a:solidFill>
                  <a:srgbClr val="0000FF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</a:br>
            <a:endParaRPr lang="zh-CN" altLang="en-US" dirty="0">
              <a:solidFill>
                <a:srgbClr val="0000FF"/>
              </a:solidFill>
              <a:latin typeface="等线" panose="02010600030101010101" charset="-122"/>
              <a:ea typeface="等线" panose="02010600030101010101" charset="-122"/>
              <a:cs typeface="Calibri" panose="020F0502020204030204" charset="0"/>
              <a:sym typeface="Arial Black" panose="020B0A04020102020204" pitchFamily="34" charset="0"/>
            </a:endParaRPr>
          </a:p>
        </p:txBody>
      </p:sp>
      <p:sp>
        <p:nvSpPr>
          <p:cNvPr id="5122" name="Text Box 3"/>
          <p:cNvSpPr txBox="1"/>
          <p:nvPr/>
        </p:nvSpPr>
        <p:spPr>
          <a:xfrm>
            <a:off x="152400" y="5403850"/>
            <a:ext cx="8991600" cy="10858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  <a:spcBef>
                <a:spcPts val="25"/>
              </a:spcBef>
            </a:pPr>
            <a: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Hotline: +86-755-26076847</a:t>
            </a:r>
            <a:b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</a:br>
            <a: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Email: 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hua.li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@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vtrix.net, hua.li@</a:t>
            </a:r>
            <a: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lytch.net </a:t>
            </a:r>
            <a:b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</a:br>
            <a:r>
              <a:rPr lang="zh-CN" altLang="en-US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Addr: </a:t>
            </a:r>
            <a:r>
              <a:rPr lang="en-US" altLang="zh-CN" dirty="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6th Floor, Building 1, LiHe Industrial Area, 1055 SongBai Road, Xili Town, Nanshan District, Shenzhen, China，518055</a:t>
            </a:r>
            <a:endParaRPr lang="en-US" altLang="en-US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buSzTx/>
            </a:pPr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387" name="Content Placeholder 73"/>
          <p:cNvSpPr/>
          <p:nvPr/>
        </p:nvSpPr>
        <p:spPr>
          <a:xfrm>
            <a:off x="381000" y="1439863"/>
            <a:ext cx="8229600" cy="488473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No only just support HDMI 2.0 18Gbps on In/Out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Input processing: 18Gbps, 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4K 4:4:4@60Hz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Crosspoint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: 18Gbps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Output processing: 18Gbps, 4K 4:4:4@60Hz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TV chips: convert to 4:2:2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 for less band-width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FPGA solution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: convert to 4:2:2 for less band-width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16388" name="Title 1"/>
          <p:cNvSpPr>
            <a:spLocks noGrp="1"/>
          </p:cNvSpPr>
          <p:nvPr/>
        </p:nvSpPr>
        <p:spPr>
          <a:xfrm>
            <a:off x="457200" y="838200"/>
            <a:ext cx="7195185" cy="914400"/>
          </a:xfrm>
          <a:prstGeom prst="rect">
            <a:avLst/>
          </a:prstGeom>
          <a:noFill/>
          <a:ln w="9525">
            <a:noFill/>
          </a:ln>
        </p:spPr>
        <p:txBody>
          <a:bodyPr wrap="square" lIns="45720" tIns="91440" rIns="45720" bIns="45720" anchor="t" anchorCtr="0"/>
          <a:p>
            <a:pPr>
              <a:lnSpc>
                <a:spcPct val="90000"/>
              </a:lnSpc>
            </a:pPr>
            <a:r>
              <a:rPr sz="2800" b="1" dirty="0"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sym typeface="Arial Black" panose="020B0A04020102020204" pitchFamily="34" charset="0"/>
              </a:rPr>
              <a:t>True 18Gbps, 444 color space, lossless</a:t>
            </a:r>
            <a:endParaRPr sz="2800" b="1" dirty="0"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Arial Black" panose="020B0A04020102020204" pitchFamily="34" charset="0"/>
            </a:endParaRPr>
          </a:p>
        </p:txBody>
      </p:sp>
      <p:grpSp>
        <p:nvGrpSpPr>
          <p:cNvPr id="16389" name="组合 6"/>
          <p:cNvGrpSpPr/>
          <p:nvPr/>
        </p:nvGrpSpPr>
        <p:grpSpPr>
          <a:xfrm>
            <a:off x="467995" y="3429000"/>
            <a:ext cx="7789863" cy="2071688"/>
            <a:chOff x="960" y="6240"/>
            <a:chExt cx="12269" cy="3264"/>
          </a:xfrm>
        </p:grpSpPr>
        <p:pic>
          <p:nvPicPr>
            <p:cNvPr id="16390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560" y="6240"/>
              <a:ext cx="5669" cy="32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1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60" y="6240"/>
              <a:ext cx="5669" cy="319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600" y="1397000"/>
          <a:ext cx="8736330" cy="34747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06270"/>
                <a:gridCol w="1350010"/>
                <a:gridCol w="1350010"/>
                <a:gridCol w="1350645"/>
                <a:gridCol w="1350645"/>
                <a:gridCol w="1428750"/>
              </a:tblGrid>
              <a:tr h="655320">
                <a:tc>
                  <a:txBody>
                    <a:bodyPr/>
                    <a:lstStyle/>
                    <a:p>
                      <a:endParaRPr lang="zh-CN" alt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Q4K144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2025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Q4K72722025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Q4K3232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Q4K1616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Q4K0808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Size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144x144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72x72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32x32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16x16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8x8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Housing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20U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10U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5U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4K HDMI 2.0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HDbaseT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1.0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1.0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1.0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LCD Wall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LED Wall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Controller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4339" name="Content Placeholder 73"/>
          <p:cNvSpPr/>
          <p:nvPr/>
        </p:nvSpPr>
        <p:spPr>
          <a:xfrm>
            <a:off x="381000" y="4895850"/>
            <a:ext cx="8229600" cy="15938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</a:pP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Redundant power supply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LAN control (HTML): PC, Smartphone, PAD, etc.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 RS232 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control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Daugter cards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: 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IP / Fiber / HDbaseT / SDI / HDMI / DVI / VGA / YPbPr / AV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431800" y="812800"/>
            <a:ext cx="859313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Q4K: Quad-Ch, 4K60, Seamless Switching Matrix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600" y="1397000"/>
          <a:ext cx="8736330" cy="268224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18920"/>
                <a:gridCol w="1341120"/>
                <a:gridCol w="1471930"/>
                <a:gridCol w="1407795"/>
                <a:gridCol w="1529715"/>
                <a:gridCol w="1466850"/>
              </a:tblGrid>
              <a:tr h="655320">
                <a:tc>
                  <a:txBody>
                    <a:bodyPr/>
                    <a:lstStyle/>
                    <a:p>
                      <a:endParaRPr lang="zh-CN" alt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Q18G144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2025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</a:t>
                      </a: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18G</a:t>
                      </a: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7272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2025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Q18G3232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Q18G1616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Q18G0808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Size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144x144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72x72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32x32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16x16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8x8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Housing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20U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10U</a:t>
                      </a:r>
                      <a:endParaRPr lang="en-US" altLang="zh-CN" sz="20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5U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18Gbps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18Gbps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18Gbps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18Gbps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HDbaseT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3.0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3.0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Controller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5363" name="Content Placeholder 73"/>
          <p:cNvSpPr/>
          <p:nvPr/>
        </p:nvSpPr>
        <p:spPr>
          <a:xfrm>
            <a:off x="381000" y="4895850"/>
            <a:ext cx="8229600" cy="15938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</a:pP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Redundant power supply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LAN control (HTML): PC, Smartphone, PAD, etc.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 RS232 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control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Daugter cards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: 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IP / Fiber / HDbaseT / SDI / HDMI / DVI / VGA / YPbPr / AV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431800" y="812800"/>
            <a:ext cx="859313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Q18G: Quad-Ch, 18Gbps, Seamless Switching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Matrix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600" y="1396998"/>
          <a:ext cx="8736330" cy="303276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15415"/>
                <a:gridCol w="1444625"/>
                <a:gridCol w="1471930"/>
                <a:gridCol w="1407795"/>
                <a:gridCol w="1529715"/>
                <a:gridCol w="1466850"/>
              </a:tblGrid>
              <a:tr h="655320">
                <a:tc>
                  <a:txBody>
                    <a:bodyPr/>
                    <a:lstStyle/>
                    <a:p>
                      <a:endParaRPr lang="zh-CN" alt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Q0ms14472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2025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</a:t>
                      </a: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0ms</a:t>
                      </a: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7236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2025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Q0ms3216</a:t>
                      </a:r>
                      <a:endParaRPr lang="en-US" altLang="zh-CN" sz="18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Q0ms1608</a:t>
                      </a:r>
                      <a:endParaRPr lang="en-US" altLang="zh-CN" sz="18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Q0ms0804</a:t>
                      </a:r>
                      <a:endParaRPr lang="en-US" altLang="zh-CN" sz="18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Size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144x72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72x36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32x16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16x8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8x4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Housing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20U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10U</a:t>
                      </a:r>
                      <a:endParaRPr lang="en-US" altLang="zh-CN" sz="18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5U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3U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2U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18Gbps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en-US" sz="16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en-US" sz="16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2628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0ms 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en-US" sz="16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en-US" sz="16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HDbaseT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0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0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1" kern="12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HDbaseT</a:t>
                      </a:r>
                      <a:r>
                        <a:rPr lang="en-US" altLang="en-US" sz="16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 2" panose="05020102010507070707" charset="0"/>
                        </a:rPr>
                        <a:t>3.0</a:t>
                      </a:r>
                      <a:endParaRPr lang="en-US" altLang="en-US" sz="1600" b="1" kern="12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Controller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b="1" kern="120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r>
                        <a:rPr lang="en-US" sz="18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6387" name="Content Placeholder 73"/>
          <p:cNvSpPr/>
          <p:nvPr/>
        </p:nvSpPr>
        <p:spPr>
          <a:xfrm>
            <a:off x="381000" y="4895850"/>
            <a:ext cx="8229600" cy="15938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</a:pP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Redundant power supply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LAN control (HTML): PC, Smartphone, PAD, etc.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 RS232 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control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Daugter cards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: 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IP / Fiber / HDbaseT / SDI / HDMI / DVI / VGA / YPbPr / AV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431800" y="812800"/>
            <a:ext cx="859313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Q0ms: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Quad-Ch, 18Gbps, 0ms Seamless Matrix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600" y="1397000"/>
          <a:ext cx="8590280" cy="256794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8395"/>
                <a:gridCol w="1281058"/>
                <a:gridCol w="1281059"/>
                <a:gridCol w="1356161"/>
                <a:gridCol w="1507446"/>
                <a:gridCol w="1356161"/>
              </a:tblGrid>
              <a:tr h="641985">
                <a:tc>
                  <a:txBody>
                    <a:bodyPr/>
                    <a:lstStyle/>
                    <a:p>
                      <a:endParaRPr lang="zh-CN" alt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9140VM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980VM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936VM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916VM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988VM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41985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Size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140x140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80x80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36x36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16x16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8x8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41985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Housing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29U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16U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4U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2U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41985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4K HDMI 2.0</a:t>
                      </a:r>
                      <a:endParaRPr lang="en-US" altLang="zh-CN" sz="20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en-US" sz="2000" b="1" kern="1200" dirty="0" smtClean="0">
                        <a:solidFill>
                          <a:srgbClr val="FFFF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2000" b="1" kern="1200" dirty="0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7411" name="Content Placeholder 73"/>
          <p:cNvSpPr/>
          <p:nvPr/>
        </p:nvSpPr>
        <p:spPr>
          <a:xfrm>
            <a:off x="381000" y="3962400"/>
            <a:ext cx="8229600" cy="2362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85750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</a:pP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Redundant power supply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LAN control (HTML): PC, Smartphone, PAD, etc.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 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RS232 </a:t>
            </a: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control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Seamless Switching, video wall.</a:t>
            </a:r>
            <a:endParaRPr lang="zh-CN" altLang="en-US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Daugter cards</a:t>
            </a:r>
            <a:r>
              <a:rPr lang="zh-CN" altLang="en-US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: 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1200150" lvl="2" indent="-285750">
              <a:lnSpc>
                <a:spcPct val="80000"/>
              </a:lnSpc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Fiber / HDbaseT / SDI / HDMI / DVI / VGA / YPbPr / AV</a:t>
            </a:r>
            <a:endParaRPr lang="en-US" altLang="zh-CN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431800" y="812800"/>
            <a:ext cx="859313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988: Dual-Ch Seamless Switching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Modular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Matrix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593138" cy="914400"/>
          </a:xfrm>
        </p:spPr>
        <p:txBody>
          <a:bodyPr vert="horz" wrap="square" lIns="45720" tIns="91440" rIns="45720" bIns="45720" anchor="t" anchorCtr="0"/>
          <a:p>
            <a:pPr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矩阵产品</a:t>
            </a:r>
            <a:endParaRPr lang="zh-CN" altLang="en-US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Calibri" panose="020F0502020204030204" charset="0"/>
              <a:sym typeface="Arial Black" panose="020B0A040201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600" y="1396998"/>
          <a:ext cx="8590280" cy="366141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32840"/>
                <a:gridCol w="1506855"/>
                <a:gridCol w="1468755"/>
                <a:gridCol w="2163445"/>
                <a:gridCol w="2318385"/>
              </a:tblGrid>
              <a:tr h="333375">
                <a:tc>
                  <a:txBody>
                    <a:bodyPr/>
                    <a:lstStyle/>
                    <a:p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VM18G88</a:t>
                      </a:r>
                      <a:endParaRPr lang="en-US" altLang="zh-CN" sz="1800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VM4K88H3</a:t>
                      </a:r>
                      <a:endParaRPr lang="en-US" altLang="zh-CN" sz="1800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VM18G44H</a:t>
                      </a:r>
                      <a:endParaRPr lang="en-US" altLang="zh-CN" sz="1800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VM4K44H3</a:t>
                      </a:r>
                      <a:endParaRPr lang="en-US" altLang="zh-CN" sz="1800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VW4K29</a:t>
                      </a:r>
                      <a:endParaRPr lang="en-US" altLang="zh-CN" sz="1800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VW4K224</a:t>
                      </a:r>
                      <a:endParaRPr lang="en-US" altLang="zh-CN" sz="18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25908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8x8/4x4 matrix with video wall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3x3/2x2 video wall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Size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8x8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4x</a:t>
                      </a:r>
                      <a:r>
                        <a:rPr lang="en-US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endParaRPr lang="en-US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2x2x9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2x2x4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18Gbps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en-US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b="0" dirty="0" smtClean="0">
                        <a:solidFill>
                          <a:srgbClr val="FFFF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0ms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en-US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41985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Inputs</a:t>
                      </a:r>
                      <a:endParaRPr lang="en-US" altLang="zh-CN" sz="1800" b="1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HDMI+IR+L/R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x 8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HDMI+IR+L/R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x 4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HDMI x 2</a:t>
                      </a:r>
                      <a:endParaRPr lang="en-US" altLang="zh-CN" sz="16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HDMI x 2</a:t>
                      </a:r>
                      <a:endParaRPr lang="en-US" altLang="zh-CN" sz="16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41985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Outputs</a:t>
                      </a:r>
                      <a:endParaRPr lang="en-US" altLang="zh-CN" sz="1800" b="1" dirty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HDMI+IR+L/R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x 8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HDMI+IR+L/R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x 4</a:t>
                      </a:r>
                      <a:endParaRPr lang="en-US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600" kern="1200" dirty="0">
                          <a:latin typeface="等线" panose="02010600030101010101" charset="-122"/>
                          <a:ea typeface="等线" panose="02010600030101010101" charset="-122"/>
                          <a:cs typeface="+mn-cs"/>
                          <a:sym typeface="Wingdings" panose="05000000000000000000"/>
                        </a:rPr>
                        <a:t>HDMI x 9(VideoWall</a:t>
                      </a:r>
                      <a:r>
                        <a:rPr lang="en-US" altLang="zh-CN" sz="1600" kern="1200" dirty="0">
                          <a:latin typeface="等线" panose="02010600030101010101" charset="-122"/>
                          <a:ea typeface="等线" panose="02010600030101010101" charset="-122"/>
                          <a:cs typeface="+mn-cs"/>
                          <a:sym typeface="Wingdings" panose="05000000000000000000"/>
                        </a:rPr>
                        <a:t>)</a:t>
                      </a:r>
                      <a:endParaRPr lang="en-US" sz="1600" kern="1200" dirty="0">
                        <a:latin typeface="等线" panose="02010600030101010101" charset="-122"/>
                        <a:ea typeface="等线" panose="02010600030101010101" charset="-122"/>
                        <a:cs typeface="+mn-cs"/>
                        <a:sym typeface="Wingdings" panose="05000000000000000000"/>
                      </a:endParaRPr>
                    </a:p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HDMI x 2(bypass</a:t>
                      </a:r>
                      <a:r>
                        <a:rPr lang="en-US" altLang="zh-CN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)</a:t>
                      </a:r>
                      <a:endParaRPr lang="en-US" altLang="zh-CN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600" kern="1200" dirty="0">
                          <a:latin typeface="等线" panose="02010600030101010101" charset="-122"/>
                          <a:ea typeface="等线" panose="02010600030101010101" charset="-122"/>
                          <a:cs typeface="+mn-cs"/>
                          <a:sym typeface="Wingdings" panose="05000000000000000000"/>
                        </a:rPr>
                        <a:t>HDMI x 4(VideoWall</a:t>
                      </a:r>
                      <a:r>
                        <a:rPr lang="en-US" altLang="zh-CN" sz="1600" kern="1200" dirty="0">
                          <a:latin typeface="等线" panose="02010600030101010101" charset="-122"/>
                          <a:ea typeface="等线" panose="02010600030101010101" charset="-122"/>
                          <a:cs typeface="+mn-cs"/>
                          <a:sym typeface="Wingdings" panose="05000000000000000000"/>
                        </a:rPr>
                        <a:t>)</a:t>
                      </a:r>
                      <a:endParaRPr lang="en-US" sz="1600" kern="1200" dirty="0">
                        <a:latin typeface="等线" panose="02010600030101010101" charset="-122"/>
                        <a:ea typeface="等线" panose="02010600030101010101" charset="-122"/>
                        <a:cs typeface="+mn-cs"/>
                        <a:sym typeface="Wingdings" panose="05000000000000000000"/>
                      </a:endParaRPr>
                    </a:p>
                    <a:p>
                      <a:pPr marL="0" marR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HDMI x 2(bypass</a:t>
                      </a:r>
                      <a:r>
                        <a:rPr lang="en-US" altLang="zh-CN" sz="1600" dirty="0">
                          <a:latin typeface="等线" panose="02010600030101010101" charset="-122"/>
                          <a:ea typeface="等线" panose="02010600030101010101" charset="-122"/>
                        </a:rPr>
                        <a:t>)</a:t>
                      </a:r>
                      <a:endParaRPr lang="en-US" altLang="zh-CN" sz="16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431800" y="812800"/>
            <a:ext cx="859313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4K60 HDMI 2.0</a:t>
            </a:r>
            <a:r>
              <a:rPr lang="zh-CN" altLang="en-US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seamless matrix and video wall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2400" y="1447800"/>
          <a:ext cx="8796020" cy="378587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915160"/>
                <a:gridCol w="3093085"/>
                <a:gridCol w="3787775"/>
              </a:tblGrid>
              <a:tr h="324485">
                <a:tc>
                  <a:txBody>
                    <a:bodyPr/>
                    <a:lstStyle/>
                    <a:p>
                      <a:pPr algn="r"/>
                      <a:endParaRPr lang="zh-CN" altLang="en-US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PS913</a:t>
                      </a:r>
                      <a:endParaRPr lang="en-US" altLang="zh-CN" sz="24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KVM913</a:t>
                      </a:r>
                      <a:endParaRPr lang="en-US" altLang="zh-CN" sz="24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Inputs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7xHDMI 2.0, 1xDP, 1xUSB-C (video only)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Outputs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2xHDMI 2.0. 1xHDbaseT (444@60Hz@100m with DSC compression)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2127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MultiViewer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Up to 4-windows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18Gbps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27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0ms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Microphone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3401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Volume control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340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KVM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8xUSB-B, 8xRS232</a:t>
                      </a:r>
                      <a:endParaRPr lang="en-US" altLang="en-US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40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Mouse roaming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4K60 HDMI2.0 presentation switcher with multiviewer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2400" y="1447800"/>
          <a:ext cx="8796021" cy="3474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903095"/>
                <a:gridCol w="2272821"/>
                <a:gridCol w="1972466"/>
                <a:gridCol w="2647639"/>
              </a:tblGrid>
              <a:tr h="297180">
                <a:tc>
                  <a:txBody>
                    <a:bodyPr/>
                    <a:lstStyle/>
                    <a:p>
                      <a:pPr algn="r"/>
                      <a:endParaRPr lang="zh-CN" altLang="en-US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PS512</a:t>
                      </a:r>
                      <a:endParaRPr lang="en-US" altLang="zh-CN" sz="24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SWB41MV</a:t>
                      </a:r>
                      <a:endParaRPr lang="en-US" altLang="zh-CN" sz="24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SWB512MV</a:t>
                      </a:r>
                      <a:endParaRPr lang="en-US" altLang="zh-CN" sz="24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Inputs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3xHDMI 2.0, 1xDP, 1xUSB-C (video only)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4xHDMI2.0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4xHDMI 2.0, 1xUSB-C (video only)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Outputs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1xHDMI 2.0. 1xHDbaseT (420@60Hz@40m)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1xHDMI2.0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2xHDMI2.0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MultiViewer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Up to 4-windows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cPr>
                    <a:solidFill>
                      <a:srgbClr val="92D050"/>
                    </a:solidFill>
                  </a:tcPr>
                </a:tc>
                <a:tc hMerge="1"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18Gbps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0ms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Mouse roaming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 2" panose="05020102010507070707" charset="0"/>
                        </a:rPr>
                        <a:t></a:t>
                      </a:r>
                      <a:endParaRPr lang="en-US" altLang="en-US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Wingdings" panose="05000000000000000000"/>
                        </a:rPr>
                        <a:t></a:t>
                      </a:r>
                      <a:endParaRPr lang="en-US" altLang="en-US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4K60 HDMI2.0 presentation switcher with multiviewer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2400" y="1447800"/>
          <a:ext cx="8729345" cy="425259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903095"/>
                <a:gridCol w="6826250"/>
              </a:tblGrid>
              <a:tr h="288290">
                <a:tc>
                  <a:txBody>
                    <a:bodyPr/>
                    <a:lstStyle/>
                    <a:p>
                      <a:pPr algn="r"/>
                      <a:endParaRPr lang="zh-CN" altLang="en-US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VM18G44MV (VM4K44MV)</a:t>
                      </a:r>
                      <a:endParaRPr lang="zh-CN" altLang="en-US" sz="24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12115">
                <a:tc>
                  <a:txBody>
                    <a:bodyPr/>
                    <a:p>
                      <a:pPr>
                        <a:buNone/>
                      </a:pP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4x4 seamless switching matrix with video wall and multiviewer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Matrix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Same as VM4K44H2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VideoWall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2x2 video wall with 90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°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/180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°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 rotation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MultiViewer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Up to 4-windows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18Gbps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18Gbps</a:t>
                      </a:r>
                      <a:endParaRPr lang="en-US" altLang="zh-CN" sz="1800" b="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Wingdings" panose="0500000000000000000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0ms</a:t>
                      </a:r>
                      <a:endParaRPr lang="en-US" altLang="zh-CN" sz="1800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Wingdings" panose="05000000000000000000"/>
                        </a:rPr>
                        <a:t> 0ms</a:t>
                      </a:r>
                      <a:endParaRPr lang="en-US" altLang="zh-CN" sz="18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Audio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HDMI: Up to 7.1ch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SPDIF: Up to 5.1ch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L/R: input with PCM format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Independant</a:t>
                      </a:r>
                      <a:endParaRPr lang="en-US" altLang="zh-CN" b="1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Each output works in independant mode as: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Matrix mode, Video Wall mode, Multiviewer mode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574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4K60 HDMI2.0 matrix with multiviewer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MVWP/MLP series: AV over IP (H265)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600200"/>
            <a:ext cx="8640000" cy="39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593137" cy="914400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</a:rPr>
              <a:t>Introduction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147" name="Content Placeholder 73"/>
          <p:cNvSpPr/>
          <p:nvPr/>
        </p:nvSpPr>
        <p:spPr>
          <a:xfrm>
            <a:off x="381000" y="1219200"/>
            <a:ext cx="8001000" cy="5029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Found in </a:t>
            </a:r>
            <a:r>
              <a:rPr lang="zh-CN" altLang="en-US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201</a:t>
            </a: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3</a:t>
            </a:r>
            <a:endParaRPr lang="zh-CN" altLang="en-US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Focus: Video processing, Cross-point, long distance transmission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Products: Matrix, H265 AV over IP, Presentation Switcher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Professional ODM provider</a:t>
            </a:r>
            <a:endParaRPr lang="zh-CN" altLang="en-US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ü"/>
            </a:pP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Video processiong: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Switch, Split, Scaling, MultiViewer, VideoWall, H265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285750" indent="-285750">
              <a:spcBef>
                <a:spcPct val="40000"/>
              </a:spcBef>
              <a:buClr>
                <a:schemeClr val="folHlink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Long distance transmission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Fiber, SDI, HDbaseT, AV over IP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等线" panose="02010600030101010101" charset="-122"/>
                <a:ea typeface="等线" panose="02010600030101010101" charset="-122"/>
                <a:sym typeface="Arial" panose="020B0604020202020204" pitchFamily="34" charset="0"/>
              </a:rPr>
              <a:t>Distance: 30m~10Km</a:t>
            </a:r>
            <a:endParaRPr lang="en-US" altLang="zh-CN" sz="2000" b="1" dirty="0">
              <a:latin typeface="等线" panose="02010600030101010101" charset="-122"/>
              <a:ea typeface="等线" panose="0201060003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" descr="背景-电路板握手"/>
          <p:cNvPicPr/>
          <p:nvPr/>
        </p:nvPicPr>
        <p:blipFill>
          <a:blip r:embed="rId1"/>
          <a:stretch>
            <a:fillRect/>
          </a:stretch>
        </p:blipFill>
        <p:spPr>
          <a:xfrm>
            <a:off x="-17462" y="9525"/>
            <a:ext cx="9178925" cy="683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14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" y="428625"/>
            <a:ext cx="8722993" cy="4676775"/>
          </a:xfrm>
        </p:spPr>
        <p:txBody>
          <a:bodyPr/>
          <a:lstStyle/>
          <a:p>
            <a:pPr algn="ctr" fontAlgn="base"/>
            <a:r>
              <a:rPr lang="en-US" altLang="zh-CN" sz="6000" b="1" strike="noStrike" noProof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Thank you</a:t>
            </a:r>
            <a:b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</a:br>
            <a:b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</a:br>
            <a:r>
              <a:rPr lang="en-US" altLang="zh-CN" sz="4800" b="1" strike="noStrike" noProof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For more info,  website:</a:t>
            </a:r>
            <a:b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</a:br>
            <a:r>
              <a:rPr lang="en-US" altLang="zh-CN" sz="4800" b="1" u="sng" strike="noStrike" noProof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www.VTRIX.net</a:t>
            </a:r>
            <a:br>
              <a:rPr lang="en-US" altLang="zh-CN" sz="4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</a:br>
            <a:r>
              <a:rPr lang="en-US" altLang="zh-CN" sz="4800" b="1" u="sng" strike="noStrike" noProof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www.LYTCH.net</a:t>
            </a:r>
            <a:br>
              <a:rPr lang="en-US" altLang="zh-CN" u="sng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</a:br>
            <a:br>
              <a:rPr lang="en-US" altLang="zh-CN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</a:br>
            <a:endParaRPr lang="en-US" altLang="zh-CN" strike="noStrike" noProof="1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3556" name="图片 5" descr="D:\公司运营\深圳里奇视讯公众号二维码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543300" y="4405313"/>
            <a:ext cx="2057400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SWB41MV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447800"/>
            <a:ext cx="7084057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PS / SWB Selection Guide</a:t>
            </a:r>
            <a:endParaRPr lang="zh-CN" altLang="en-US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cs typeface="+mj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449705"/>
            <a:ext cx="7855587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PS512MV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1295400"/>
            <a:ext cx="7185743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SWB512MV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449705"/>
            <a:ext cx="6589515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152400"/>
            <a:ext cx="6852000" cy="6480000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PS913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KVM913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152400"/>
            <a:ext cx="5503933" cy="64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914400"/>
            <a:ext cx="8640000" cy="5301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800000"/>
            <a:ext cx="9000000" cy="3400000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LCD Video Wall Processor,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Aug 2024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cs typeface="+mj-cs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800000"/>
            <a:ext cx="9000000" cy="3656000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LCD Video Wall Processor</a:t>
            </a:r>
            <a:r>
              <a:rPr lang="en-US" altLang="zh-CN" b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, Aug 2024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169" name="直接连接符 6"/>
          <p:cNvCxnSpPr/>
          <p:nvPr>
            <p:custDataLst>
              <p:tags r:id="rId1"/>
            </p:custDataLst>
          </p:nvPr>
        </p:nvCxnSpPr>
        <p:spPr>
          <a:xfrm flipH="1">
            <a:off x="368300" y="3006725"/>
            <a:ext cx="8470900" cy="3063875"/>
          </a:xfrm>
          <a:prstGeom prst="line">
            <a:avLst/>
          </a:prstGeom>
          <a:ln w="635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7170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593452" cy="589277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</a:rPr>
              <a:t>Technology Roadmap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7172" name="组合 11"/>
          <p:cNvGrpSpPr/>
          <p:nvPr/>
        </p:nvGrpSpPr>
        <p:grpSpPr>
          <a:xfrm>
            <a:off x="512763" y="3233738"/>
            <a:ext cx="1143000" cy="2568575"/>
            <a:chOff x="719155" y="3182636"/>
            <a:chExt cx="1333105" cy="2567780"/>
          </a:xfrm>
        </p:grpSpPr>
        <p:sp>
          <p:nvSpPr>
            <p:cNvPr id="7173" name="圆角矩形 16"/>
            <p:cNvSpPr/>
            <p:nvPr>
              <p:custDataLst>
                <p:tags r:id="rId2"/>
              </p:custDataLst>
            </p:nvPr>
          </p:nvSpPr>
          <p:spPr>
            <a:xfrm>
              <a:off x="719155" y="3182636"/>
              <a:ext cx="1333105" cy="205981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b="1" dirty="0">
                  <a:solidFill>
                    <a:srgbClr val="A03505"/>
                  </a:solidFill>
                  <a:latin typeface="等线" panose="02010600030101010101" charset="-122"/>
                  <a:ea typeface="等线" panose="02010600030101010101" charset="-122"/>
                </a:rPr>
                <a:t>scaler</a:t>
              </a:r>
              <a:endParaRPr lang="en-US" altLang="zh-CN" b="1" dirty="0">
                <a:solidFill>
                  <a:srgbClr val="A0350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A03505"/>
                  </a:solidFill>
                  <a:latin typeface="等线" panose="02010600030101010101" charset="-122"/>
                  <a:ea typeface="等线" panose="02010600030101010101" charset="-122"/>
                </a:rPr>
                <a:t>for mixed in/out matrix</a:t>
              </a:r>
              <a:endParaRPr lang="en-US" altLang="zh-CN" b="1" dirty="0">
                <a:solidFill>
                  <a:srgbClr val="A03505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174" name="泪滴形 22"/>
            <p:cNvSpPr/>
            <p:nvPr>
              <p:custDataLst>
                <p:tags r:id="rId3"/>
              </p:custDataLst>
            </p:nvPr>
          </p:nvSpPr>
          <p:spPr>
            <a:xfrm rot="8100000">
              <a:off x="1137835" y="5043070"/>
              <a:ext cx="455731" cy="398755"/>
            </a:xfrm>
            <a:custGeom>
              <a:avLst/>
              <a:gdLst/>
              <a:ahLst/>
              <a:cxnLst>
                <a:cxn ang="0">
                  <a:pos x="455731" y="199377"/>
                </a:cxn>
                <a:cxn ang="5400000">
                  <a:pos x="388990" y="340358"/>
                </a:cxn>
                <a:cxn ang="5400000">
                  <a:pos x="227865" y="398755"/>
                </a:cxn>
                <a:cxn ang="5400000">
                  <a:pos x="66740" y="340358"/>
                </a:cxn>
                <a:cxn ang="10800000">
                  <a:pos x="0" y="199377"/>
                </a:cxn>
                <a:cxn ang="16200000">
                  <a:pos x="66740" y="58396"/>
                </a:cxn>
                <a:cxn ang="16200000">
                  <a:pos x="227865" y="0"/>
                </a:cxn>
                <a:cxn ang="16200000">
                  <a:pos x="513809" y="-50817"/>
                </a:cxn>
              </a:cxnLst>
              <a:pathLst>
                <a:path w="455731" h="398755">
                  <a:moveTo>
                    <a:pt x="0" y="199377"/>
                  </a:moveTo>
                  <a:cubicBezTo>
                    <a:pt x="0" y="89264"/>
                    <a:pt x="102019" y="0"/>
                    <a:pt x="227865" y="0"/>
                  </a:cubicBezTo>
                  <a:cubicBezTo>
                    <a:pt x="323179" y="0"/>
                    <a:pt x="418494" y="-16939"/>
                    <a:pt x="513809" y="-50817"/>
                  </a:cubicBezTo>
                  <a:cubicBezTo>
                    <a:pt x="475090" y="32581"/>
                    <a:pt x="455731" y="115979"/>
                    <a:pt x="455731" y="199377"/>
                  </a:cubicBezTo>
                  <a:cubicBezTo>
                    <a:pt x="455731" y="309490"/>
                    <a:pt x="353712" y="398754"/>
                    <a:pt x="227866" y="398754"/>
                  </a:cubicBezTo>
                  <a:cubicBezTo>
                    <a:pt x="102020" y="398754"/>
                    <a:pt x="1" y="309490"/>
                    <a:pt x="1" y="199377"/>
                  </a:cubicBezTo>
                  <a:close/>
                </a:path>
              </a:pathLst>
            </a:custGeom>
            <a:solidFill>
              <a:srgbClr val="FA8550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4"/>
              </p:custDataLst>
            </p:nvPr>
          </p:nvSpPr>
          <p:spPr>
            <a:xfrm rot="10800000">
              <a:off x="1273442" y="5126885"/>
              <a:ext cx="221567" cy="224141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rmAutofit fontScale="55000" lnSpcReduction="20000"/>
            </a:bodyPr>
            <a:p>
              <a:pPr algn="ctr" fontAlgn="base"/>
              <a:endParaRPr lang="zh-CN" altLang="en-US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5"/>
              </p:custDataLst>
            </p:nvPr>
          </p:nvSpPr>
          <p:spPr>
            <a:xfrm>
              <a:off x="1322435" y="5663536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>
              <a:normAutofit fontScale="25000" lnSpcReduction="20000"/>
            </a:bodyPr>
            <a:p>
              <a:pPr algn="ctr" fontAlgn="base"/>
              <a:endParaRPr lang="zh-CN" altLang="en-US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177" name="组合 25"/>
          <p:cNvGrpSpPr/>
          <p:nvPr/>
        </p:nvGrpSpPr>
        <p:grpSpPr>
          <a:xfrm>
            <a:off x="5105400" y="717550"/>
            <a:ext cx="1539875" cy="3384550"/>
            <a:chOff x="6763402" y="75175"/>
            <a:chExt cx="1871233" cy="3384340"/>
          </a:xfrm>
        </p:grpSpPr>
        <p:sp>
          <p:nvSpPr>
            <p:cNvPr id="7178" name="圆角矩形 34"/>
            <p:cNvSpPr/>
            <p:nvPr>
              <p:custDataLst>
                <p:tags r:id="rId6"/>
              </p:custDataLst>
            </p:nvPr>
          </p:nvSpPr>
          <p:spPr>
            <a:xfrm>
              <a:off x="6763402" y="75175"/>
              <a:ext cx="1871233" cy="2865577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Single Scaler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4K60 Seamless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Switching </a:t>
              </a:r>
              <a:endParaRPr lang="zh-CN" altLang="en-US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endParaRPr lang="zh-CN" altLang="en-US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H265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AV over IP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With new chipset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179" name="泪滴形 35"/>
            <p:cNvSpPr/>
            <p:nvPr>
              <p:custDataLst>
                <p:tags r:id="rId7"/>
              </p:custDataLst>
            </p:nvPr>
          </p:nvSpPr>
          <p:spPr>
            <a:xfrm rot="8100000">
              <a:off x="7346232" y="2800426"/>
              <a:ext cx="501775" cy="449552"/>
            </a:xfrm>
            <a:custGeom>
              <a:avLst/>
              <a:gdLst/>
              <a:ahLst/>
              <a:cxnLst>
                <a:cxn ang="0">
                  <a:pos x="501775" y="224776"/>
                </a:cxn>
                <a:cxn ang="5400000">
                  <a:pos x="428291" y="383716"/>
                </a:cxn>
                <a:cxn ang="5400000">
                  <a:pos x="250887" y="449552"/>
                </a:cxn>
                <a:cxn ang="5400000">
                  <a:pos x="73483" y="383716"/>
                </a:cxn>
                <a:cxn ang="10800000">
                  <a:pos x="0" y="224776"/>
                </a:cxn>
                <a:cxn ang="16200000">
                  <a:pos x="73483" y="65835"/>
                </a:cxn>
                <a:cxn ang="16200000">
                  <a:pos x="250887" y="0"/>
                </a:cxn>
                <a:cxn ang="16200000">
                  <a:pos x="565530" y="-57120"/>
                </a:cxn>
              </a:cxnLst>
              <a:pathLst>
                <a:path w="501775" h="449552">
                  <a:moveTo>
                    <a:pt x="0" y="224776"/>
                  </a:moveTo>
                  <a:cubicBezTo>
                    <a:pt x="0" y="100636"/>
                    <a:pt x="112326" y="0"/>
                    <a:pt x="250887" y="0"/>
                  </a:cubicBezTo>
                  <a:cubicBezTo>
                    <a:pt x="355768" y="0"/>
                    <a:pt x="460649" y="-19040"/>
                    <a:pt x="565530" y="-57120"/>
                  </a:cubicBezTo>
                  <a:cubicBezTo>
                    <a:pt x="523026" y="36844"/>
                    <a:pt x="501775" y="130810"/>
                    <a:pt x="501775" y="224776"/>
                  </a:cubicBezTo>
                  <a:cubicBezTo>
                    <a:pt x="501775" y="348916"/>
                    <a:pt x="389449" y="449552"/>
                    <a:pt x="250888" y="449552"/>
                  </a:cubicBezTo>
                  <a:cubicBezTo>
                    <a:pt x="112327" y="449552"/>
                    <a:pt x="1" y="348916"/>
                    <a:pt x="1" y="224776"/>
                  </a:cubicBezTo>
                  <a:close/>
                </a:path>
              </a:pathLst>
            </a:custGeom>
            <a:solidFill>
              <a:srgbClr val="FABD50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" name="椭圆 36"/>
            <p:cNvSpPr/>
            <p:nvPr>
              <p:custDataLst>
                <p:tags r:id="rId8"/>
              </p:custDataLst>
            </p:nvPr>
          </p:nvSpPr>
          <p:spPr>
            <a:xfrm rot="8100000">
              <a:off x="7480911" y="2914470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9"/>
              </p:custDataLst>
            </p:nvPr>
          </p:nvSpPr>
          <p:spPr>
            <a:xfrm>
              <a:off x="7554128" y="3372635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182" name="组合 38"/>
          <p:cNvGrpSpPr/>
          <p:nvPr/>
        </p:nvGrpSpPr>
        <p:grpSpPr>
          <a:xfrm>
            <a:off x="3581400" y="1905000"/>
            <a:ext cx="1239838" cy="2740025"/>
            <a:chOff x="5099767" y="1425925"/>
            <a:chExt cx="1308499" cy="2739230"/>
          </a:xfrm>
        </p:grpSpPr>
        <p:sp>
          <p:nvSpPr>
            <p:cNvPr id="7183" name="圆角矩形 39"/>
            <p:cNvSpPr/>
            <p:nvPr>
              <p:custDataLst>
                <p:tags r:id="rId10"/>
              </p:custDataLst>
            </p:nvPr>
          </p:nvSpPr>
          <p:spPr>
            <a:xfrm>
              <a:off x="5099767" y="1425925"/>
              <a:ext cx="1308499" cy="2231260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4K60</a:t>
              </a:r>
              <a:endParaRPr lang="en-US" altLang="zh-CN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Seamless</a:t>
              </a:r>
              <a:endParaRPr lang="en-US" altLang="zh-CN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Switching</a:t>
              </a:r>
              <a:endParaRPr lang="zh-CN" altLang="en-US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H265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AV over IP</a:t>
              </a:r>
              <a:endPara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184" name="泪滴形 40"/>
            <p:cNvSpPr/>
            <p:nvPr>
              <p:custDataLst>
                <p:tags r:id="rId11"/>
              </p:custDataLst>
            </p:nvPr>
          </p:nvSpPr>
          <p:spPr>
            <a:xfrm rot="8100000">
              <a:off x="5529903" y="3434313"/>
              <a:ext cx="393957" cy="424155"/>
            </a:xfrm>
            <a:custGeom>
              <a:avLst/>
              <a:gdLst/>
              <a:ahLst/>
              <a:cxnLst>
                <a:cxn ang="0">
                  <a:pos x="393957" y="212077"/>
                </a:cxn>
                <a:cxn ang="5400000">
                  <a:pos x="336263" y="362038"/>
                </a:cxn>
                <a:cxn ang="5400000">
                  <a:pos x="196978" y="424155"/>
                </a:cxn>
                <a:cxn ang="5400000">
                  <a:pos x="57693" y="362038"/>
                </a:cxn>
                <a:cxn ang="10800000">
                  <a:pos x="0" y="212077"/>
                </a:cxn>
                <a:cxn ang="16200000">
                  <a:pos x="57693" y="62116"/>
                </a:cxn>
                <a:cxn ang="16200000">
                  <a:pos x="196978" y="0"/>
                </a:cxn>
                <a:cxn ang="16200000">
                  <a:pos x="444013" y="-53893"/>
                </a:cxn>
              </a:cxnLst>
              <a:pathLst>
                <a:path w="393957" h="424155">
                  <a:moveTo>
                    <a:pt x="0" y="212077"/>
                  </a:moveTo>
                  <a:cubicBezTo>
                    <a:pt x="0" y="94950"/>
                    <a:pt x="88190" y="0"/>
                    <a:pt x="196978" y="0"/>
                  </a:cubicBezTo>
                  <a:cubicBezTo>
                    <a:pt x="279322" y="0"/>
                    <a:pt x="361667" y="-17964"/>
                    <a:pt x="444013" y="-53893"/>
                  </a:cubicBezTo>
                  <a:cubicBezTo>
                    <a:pt x="410642" y="34763"/>
                    <a:pt x="393957" y="123420"/>
                    <a:pt x="393957" y="212077"/>
                  </a:cubicBezTo>
                  <a:cubicBezTo>
                    <a:pt x="393957" y="329204"/>
                    <a:pt x="305767" y="424154"/>
                    <a:pt x="196979" y="424154"/>
                  </a:cubicBezTo>
                  <a:cubicBezTo>
                    <a:pt x="88191" y="424154"/>
                    <a:pt x="1" y="329204"/>
                    <a:pt x="1" y="212077"/>
                  </a:cubicBezTo>
                  <a:close/>
                </a:path>
              </a:pathLst>
            </a:custGeom>
            <a:solidFill>
              <a:srgbClr val="E74D51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" name="椭圆 41"/>
            <p:cNvSpPr/>
            <p:nvPr>
              <p:custDataLst>
                <p:tags r:id="rId12"/>
              </p:custDataLst>
            </p:nvPr>
          </p:nvSpPr>
          <p:spPr>
            <a:xfrm rot="8100000">
              <a:off x="5601517" y="3543915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13"/>
              </p:custDataLst>
            </p:nvPr>
          </p:nvSpPr>
          <p:spPr>
            <a:xfrm>
              <a:off x="5709939" y="4078275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187" name="组合 43"/>
          <p:cNvGrpSpPr/>
          <p:nvPr/>
        </p:nvGrpSpPr>
        <p:grpSpPr>
          <a:xfrm>
            <a:off x="2057400" y="2667000"/>
            <a:ext cx="1122363" cy="2568575"/>
            <a:chOff x="2818933" y="2390005"/>
            <a:chExt cx="1458338" cy="2567780"/>
          </a:xfrm>
        </p:grpSpPr>
        <p:sp>
          <p:nvSpPr>
            <p:cNvPr id="7188" name="圆角矩形 44"/>
            <p:cNvSpPr/>
            <p:nvPr>
              <p:custDataLst>
                <p:tags r:id="rId14"/>
              </p:custDataLst>
            </p:nvPr>
          </p:nvSpPr>
          <p:spPr>
            <a:xfrm>
              <a:off x="2818933" y="2390005"/>
              <a:ext cx="1458338" cy="2059975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1080p</a:t>
              </a:r>
              <a:endParaRPr lang="en-US" altLang="zh-CN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Seamlss</a:t>
              </a:r>
              <a:endParaRPr lang="en-US" altLang="zh-CN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Switching</a:t>
              </a:r>
              <a:endParaRPr lang="en-US" altLang="zh-CN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189" name="泪滴形 45"/>
            <p:cNvSpPr/>
            <p:nvPr>
              <p:custDataLst>
                <p:tags r:id="rId15"/>
              </p:custDataLst>
            </p:nvPr>
          </p:nvSpPr>
          <p:spPr>
            <a:xfrm rot="8100000">
              <a:off x="3239020" y="4186308"/>
              <a:ext cx="592579" cy="457172"/>
            </a:xfrm>
            <a:custGeom>
              <a:avLst/>
              <a:gdLst/>
              <a:ahLst/>
              <a:cxnLst>
                <a:cxn ang="0">
                  <a:pos x="592579" y="228586"/>
                </a:cxn>
                <a:cxn ang="5400000">
                  <a:pos x="505797" y="390220"/>
                </a:cxn>
                <a:cxn ang="5400000">
                  <a:pos x="296289" y="457172"/>
                </a:cxn>
                <a:cxn ang="5400000">
                  <a:pos x="86781" y="390220"/>
                </a:cxn>
                <a:cxn ang="10800000">
                  <a:pos x="0" y="228586"/>
                </a:cxn>
                <a:cxn ang="16200000">
                  <a:pos x="86781" y="66951"/>
                </a:cxn>
                <a:cxn ang="16200000">
                  <a:pos x="296289" y="0"/>
                </a:cxn>
                <a:cxn ang="16200000">
                  <a:pos x="667872" y="-58088"/>
                </a:cxn>
              </a:cxnLst>
              <a:pathLst>
                <a:path w="592579" h="457172">
                  <a:moveTo>
                    <a:pt x="0" y="228586"/>
                  </a:moveTo>
                  <a:cubicBezTo>
                    <a:pt x="0" y="102341"/>
                    <a:pt x="132653" y="0"/>
                    <a:pt x="296289" y="0"/>
                  </a:cubicBezTo>
                  <a:cubicBezTo>
                    <a:pt x="420149" y="0"/>
                    <a:pt x="544010" y="-19362"/>
                    <a:pt x="667872" y="-58088"/>
                  </a:cubicBezTo>
                  <a:cubicBezTo>
                    <a:pt x="617676" y="37469"/>
                    <a:pt x="592579" y="133027"/>
                    <a:pt x="592579" y="228586"/>
                  </a:cubicBezTo>
                  <a:cubicBezTo>
                    <a:pt x="592579" y="354831"/>
                    <a:pt x="459926" y="457172"/>
                    <a:pt x="296290" y="457172"/>
                  </a:cubicBezTo>
                  <a:cubicBezTo>
                    <a:pt x="132654" y="457172"/>
                    <a:pt x="1" y="354831"/>
                    <a:pt x="1" y="228586"/>
                  </a:cubicBezTo>
                  <a:close/>
                </a:path>
              </a:pathLst>
            </a:custGeom>
            <a:solidFill>
              <a:srgbClr val="CE8D3E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7" name="椭圆 46"/>
            <p:cNvSpPr/>
            <p:nvPr>
              <p:custDataLst>
                <p:tags r:id="rId16"/>
              </p:custDataLst>
            </p:nvPr>
          </p:nvSpPr>
          <p:spPr>
            <a:xfrm rot="8100000">
              <a:off x="3437270" y="4336545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17"/>
              </p:custDataLst>
            </p:nvPr>
          </p:nvSpPr>
          <p:spPr>
            <a:xfrm>
              <a:off x="3508172" y="4870905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7192" name="文本框 48"/>
          <p:cNvSpPr txBox="1"/>
          <p:nvPr>
            <p:custDataLst>
              <p:tags r:id="rId18"/>
            </p:custDataLst>
          </p:nvPr>
        </p:nvSpPr>
        <p:spPr>
          <a:xfrm>
            <a:off x="749300" y="5822950"/>
            <a:ext cx="11080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2008</a:t>
            </a:r>
            <a:endParaRPr lang="zh-CN" altLang="en-US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93" name="文本框 49"/>
          <p:cNvSpPr txBox="1"/>
          <p:nvPr>
            <p:custDataLst>
              <p:tags r:id="rId19"/>
            </p:custDataLst>
          </p:nvPr>
        </p:nvSpPr>
        <p:spPr>
          <a:xfrm>
            <a:off x="2133600" y="5410200"/>
            <a:ext cx="1906588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2013</a:t>
            </a:r>
            <a:endParaRPr lang="zh-CN" altLang="en-US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94" name="文本框 50"/>
          <p:cNvSpPr txBox="1"/>
          <p:nvPr>
            <p:custDataLst>
              <p:tags r:id="rId20"/>
            </p:custDataLst>
          </p:nvPr>
        </p:nvSpPr>
        <p:spPr>
          <a:xfrm>
            <a:off x="3806825" y="4867275"/>
            <a:ext cx="1527175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2018</a:t>
            </a:r>
            <a:endParaRPr lang="zh-CN" altLang="en-US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95" name="文本框 51"/>
          <p:cNvSpPr txBox="1"/>
          <p:nvPr>
            <p:custDataLst>
              <p:tags r:id="rId21"/>
            </p:custDataLst>
          </p:nvPr>
        </p:nvSpPr>
        <p:spPr>
          <a:xfrm>
            <a:off x="5419725" y="4216400"/>
            <a:ext cx="1520825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2022</a:t>
            </a:r>
            <a:endParaRPr lang="zh-CN" altLang="en-US" sz="20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7196" name="组合 1"/>
          <p:cNvGrpSpPr/>
          <p:nvPr/>
        </p:nvGrpSpPr>
        <p:grpSpPr>
          <a:xfrm>
            <a:off x="6851650" y="685800"/>
            <a:ext cx="1660525" cy="2678113"/>
            <a:chOff x="4837130" y="1425925"/>
            <a:chExt cx="1750695" cy="2677639"/>
          </a:xfrm>
        </p:grpSpPr>
        <p:sp>
          <p:nvSpPr>
            <p:cNvPr id="7197" name="圆角矩形 2"/>
            <p:cNvSpPr/>
            <p:nvPr>
              <p:custDataLst>
                <p:tags r:id="rId22"/>
              </p:custDataLst>
            </p:nvPr>
          </p:nvSpPr>
          <p:spPr>
            <a:xfrm>
              <a:off x="4837130" y="1425925"/>
              <a:ext cx="1750695" cy="2231390"/>
            </a:xfrm>
            <a:prstGeom prst="roundRect">
              <a:avLst>
                <a:gd name="adj" fmla="val 16667"/>
              </a:avLst>
            </a:prstGeom>
            <a:solidFill>
              <a:srgbClr val="7F7F7F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48G</a:t>
              </a:r>
              <a:endParaRPr lang="en-US" altLang="zh-CN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Seamless</a:t>
              </a:r>
              <a:endParaRPr lang="en-US" altLang="zh-CN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Switching</a:t>
              </a:r>
              <a:endParaRPr lang="zh-CN" altLang="en-US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endParaRPr lang="zh-CN" altLang="en-US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Video Processor</a:t>
              </a:r>
              <a:endParaRPr lang="en-US" altLang="zh-CN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198" name="泪滴形 4"/>
            <p:cNvSpPr/>
            <p:nvPr>
              <p:custDataLst>
                <p:tags r:id="rId23"/>
              </p:custDataLst>
            </p:nvPr>
          </p:nvSpPr>
          <p:spPr>
            <a:xfrm rot="8100000">
              <a:off x="5502466" y="3444863"/>
              <a:ext cx="426786" cy="426786"/>
            </a:xfrm>
            <a:custGeom>
              <a:avLst/>
              <a:gdLst/>
              <a:ahLst/>
              <a:cxnLst>
                <a:cxn ang="0">
                  <a:pos x="426786" y="213393"/>
                </a:cxn>
                <a:cxn ang="5400000">
                  <a:pos x="364284" y="364284"/>
                </a:cxn>
                <a:cxn ang="5400000">
                  <a:pos x="213393" y="426786"/>
                </a:cxn>
                <a:cxn ang="5400000">
                  <a:pos x="62501" y="364284"/>
                </a:cxn>
                <a:cxn ang="10800000">
                  <a:pos x="0" y="213393"/>
                </a:cxn>
                <a:cxn ang="16200000">
                  <a:pos x="62501" y="62501"/>
                </a:cxn>
                <a:cxn ang="16200000">
                  <a:pos x="213393" y="0"/>
                </a:cxn>
                <a:cxn ang="16200000">
                  <a:pos x="481013" y="-54227"/>
                </a:cxn>
              </a:cxnLst>
              <a:pathLst>
                <a:path w="426786" h="426786">
                  <a:moveTo>
                    <a:pt x="0" y="213393"/>
                  </a:moveTo>
                  <a:cubicBezTo>
                    <a:pt x="0" y="95539"/>
                    <a:pt x="95539" y="0"/>
                    <a:pt x="213393" y="0"/>
                  </a:cubicBezTo>
                  <a:cubicBezTo>
                    <a:pt x="302599" y="0"/>
                    <a:pt x="391806" y="-18075"/>
                    <a:pt x="481013" y="-54227"/>
                  </a:cubicBezTo>
                  <a:cubicBezTo>
                    <a:pt x="444861" y="34979"/>
                    <a:pt x="426786" y="124185"/>
                    <a:pt x="426786" y="213393"/>
                  </a:cubicBezTo>
                  <a:cubicBezTo>
                    <a:pt x="426786" y="331247"/>
                    <a:pt x="331247" y="426786"/>
                    <a:pt x="213393" y="426786"/>
                  </a:cubicBezTo>
                  <a:cubicBezTo>
                    <a:pt x="95539" y="426786"/>
                    <a:pt x="0" y="331247"/>
                    <a:pt x="0" y="213393"/>
                  </a:cubicBezTo>
                  <a:close/>
                </a:path>
              </a:pathLst>
            </a:custGeom>
            <a:solidFill>
              <a:srgbClr val="E74D51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24"/>
              </p:custDataLst>
            </p:nvPr>
          </p:nvSpPr>
          <p:spPr>
            <a:xfrm rot="8100000">
              <a:off x="5601517" y="3543915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5"/>
              </p:custDataLst>
            </p:nvPr>
          </p:nvSpPr>
          <p:spPr>
            <a:xfrm>
              <a:off x="5672419" y="4016684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7201" name="文本框 8"/>
          <p:cNvSpPr txBox="1"/>
          <p:nvPr>
            <p:custDataLst>
              <p:tags r:id="rId26"/>
            </p:custDataLst>
          </p:nvPr>
        </p:nvSpPr>
        <p:spPr>
          <a:xfrm>
            <a:off x="7342188" y="3635375"/>
            <a:ext cx="155575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2024</a:t>
            </a:r>
            <a:endParaRPr lang="zh-CN" altLang="en-US" sz="2000" b="1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800000"/>
            <a:ext cx="9000000" cy="3951009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LCD Video Wall Processor</a:t>
            </a:r>
            <a:r>
              <a:rPr lang="en-US" altLang="zh-CN" b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, Aug 2024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800000"/>
            <a:ext cx="9000000" cy="3771272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LED Video Processor</a:t>
            </a:r>
            <a:r>
              <a:rPr lang="en-US" altLang="zh-CN" b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, Aug 2024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800000"/>
            <a:ext cx="9000000" cy="3763038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160019" y="812800"/>
            <a:ext cx="8865234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LED Video Processor</a:t>
            </a:r>
            <a:r>
              <a:rPr lang="en-US" altLang="zh-CN" b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, Aug 2024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2667000" y="76200"/>
            <a:ext cx="5019675" cy="6280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KVM18G</a:t>
            </a:r>
            <a:r>
              <a:rPr lang="zh-CN" altLang="en-US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，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Y2025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0"/>
            <a:ext cx="9000000" cy="603281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900000"/>
            <a:ext cx="9000000" cy="5357813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2667000" y="76200"/>
            <a:ext cx="5019675" cy="6280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Q48G</a:t>
            </a:r>
            <a:r>
              <a:rPr lang="zh-CN" altLang="en-US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，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Y2025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800000"/>
            <a:ext cx="9000000" cy="4064063"/>
          </a:xfrm>
          <a:prstGeom prst="rect">
            <a:avLst/>
          </a:prstGeom>
        </p:spPr>
      </p:pic>
      <p:sp>
        <p:nvSpPr>
          <p:cNvPr id="3" name="Title 1"/>
          <p:cNvSpPr>
            <a:spLocks noGrp="1" noChangeArrowheads="1"/>
          </p:cNvSpPr>
          <p:nvPr/>
        </p:nvSpPr>
        <p:spPr>
          <a:xfrm>
            <a:off x="2667000" y="76200"/>
            <a:ext cx="5019675" cy="6280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Q48G</a:t>
            </a:r>
            <a:r>
              <a:rPr lang="zh-CN" altLang="en-US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，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Y2025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0" y="1440000"/>
            <a:ext cx="9000000" cy="4919911"/>
          </a:xfrm>
          <a:prstGeom prst="rect">
            <a:avLst/>
          </a:prstGeom>
        </p:spPr>
      </p:pic>
      <p:sp>
        <p:nvSpPr>
          <p:cNvPr id="4098" name="Title 1"/>
          <p:cNvSpPr>
            <a:spLocks noGrp="1" noChangeArrowheads="1"/>
          </p:cNvSpPr>
          <p:nvPr/>
        </p:nvSpPr>
        <p:spPr>
          <a:xfrm>
            <a:off x="2667000" y="76200"/>
            <a:ext cx="5019675" cy="6280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Q48G</a:t>
            </a:r>
            <a:r>
              <a:rPr lang="zh-CN" altLang="en-US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，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  <a:sym typeface="+mn-ea"/>
              </a:rPr>
              <a:t>Y2025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593452" cy="529590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</a:rPr>
              <a:t>Products </a:t>
            </a:r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Roadmap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cxnSp>
        <p:nvCxnSpPr>
          <p:cNvPr id="8195" name="直接连接符 6"/>
          <p:cNvCxnSpPr/>
          <p:nvPr>
            <p:custDataLst>
              <p:tags r:id="rId1"/>
            </p:custDataLst>
          </p:nvPr>
        </p:nvCxnSpPr>
        <p:spPr>
          <a:xfrm flipH="1">
            <a:off x="215900" y="3124200"/>
            <a:ext cx="8470900" cy="3063875"/>
          </a:xfrm>
          <a:prstGeom prst="line">
            <a:avLst/>
          </a:prstGeom>
          <a:ln w="635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8196" name="组合 11"/>
          <p:cNvGrpSpPr/>
          <p:nvPr/>
        </p:nvGrpSpPr>
        <p:grpSpPr>
          <a:xfrm>
            <a:off x="103188" y="4059238"/>
            <a:ext cx="904875" cy="2000250"/>
            <a:chOff x="661036" y="3889391"/>
            <a:chExt cx="904240" cy="1999455"/>
          </a:xfrm>
        </p:grpSpPr>
        <p:sp>
          <p:nvSpPr>
            <p:cNvPr id="8197" name="圆角矩形 16"/>
            <p:cNvSpPr/>
            <p:nvPr>
              <p:custDataLst>
                <p:tags r:id="rId2"/>
              </p:custDataLst>
            </p:nvPr>
          </p:nvSpPr>
          <p:spPr>
            <a:xfrm>
              <a:off x="661036" y="3889391"/>
              <a:ext cx="904240" cy="12369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sz="1600" b="1" dirty="0">
                  <a:solidFill>
                    <a:srgbClr val="A03505"/>
                  </a:solidFill>
                  <a:latin typeface="等线" panose="02010600030101010101" charset="-122"/>
                  <a:ea typeface="等线" panose="02010600030101010101" charset="-122"/>
                </a:rPr>
                <a:t>Multi</a:t>
              </a:r>
              <a:endParaRPr lang="en-US" altLang="zh-CN" sz="1600" b="1" dirty="0">
                <a:solidFill>
                  <a:srgbClr val="A0350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A03505"/>
                  </a:solidFill>
                  <a:latin typeface="等线" panose="02010600030101010101" charset="-122"/>
                  <a:ea typeface="等线" panose="02010600030101010101" charset="-122"/>
                </a:rPr>
                <a:t>format</a:t>
              </a:r>
              <a:endParaRPr lang="en-US" altLang="zh-CN" sz="1600" b="1" dirty="0">
                <a:solidFill>
                  <a:srgbClr val="A0350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A03505"/>
                  </a:solidFill>
                  <a:latin typeface="等线" panose="02010600030101010101" charset="-122"/>
                  <a:ea typeface="等线" panose="02010600030101010101" charset="-122"/>
                </a:rPr>
                <a:t>Cards</a:t>
              </a:r>
              <a:endParaRPr lang="en-US" altLang="zh-CN" sz="1600" b="1" dirty="0">
                <a:solidFill>
                  <a:srgbClr val="A03505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198" name="泪滴形 22"/>
            <p:cNvSpPr/>
            <p:nvPr>
              <p:custDataLst>
                <p:tags r:id="rId3"/>
              </p:custDataLst>
            </p:nvPr>
          </p:nvSpPr>
          <p:spPr>
            <a:xfrm rot="8100000">
              <a:off x="885682" y="5168554"/>
              <a:ext cx="426786" cy="426786"/>
            </a:xfrm>
            <a:custGeom>
              <a:avLst/>
              <a:gdLst/>
              <a:ahLst/>
              <a:cxnLst>
                <a:cxn ang="0">
                  <a:pos x="426786" y="213393"/>
                </a:cxn>
                <a:cxn ang="5400000">
                  <a:pos x="364284" y="364284"/>
                </a:cxn>
                <a:cxn ang="5400000">
                  <a:pos x="213393" y="426786"/>
                </a:cxn>
                <a:cxn ang="5400000">
                  <a:pos x="62501" y="364284"/>
                </a:cxn>
                <a:cxn ang="10800000">
                  <a:pos x="0" y="213393"/>
                </a:cxn>
                <a:cxn ang="16200000">
                  <a:pos x="62501" y="62501"/>
                </a:cxn>
                <a:cxn ang="16200000">
                  <a:pos x="213393" y="0"/>
                </a:cxn>
                <a:cxn ang="16200000">
                  <a:pos x="481013" y="-54227"/>
                </a:cxn>
              </a:cxnLst>
              <a:pathLst>
                <a:path w="426786" h="426786">
                  <a:moveTo>
                    <a:pt x="0" y="213393"/>
                  </a:moveTo>
                  <a:cubicBezTo>
                    <a:pt x="0" y="95539"/>
                    <a:pt x="95539" y="0"/>
                    <a:pt x="213393" y="0"/>
                  </a:cubicBezTo>
                  <a:cubicBezTo>
                    <a:pt x="302599" y="0"/>
                    <a:pt x="391806" y="-18075"/>
                    <a:pt x="481013" y="-54227"/>
                  </a:cubicBezTo>
                  <a:cubicBezTo>
                    <a:pt x="444861" y="34979"/>
                    <a:pt x="426786" y="124185"/>
                    <a:pt x="426786" y="213393"/>
                  </a:cubicBezTo>
                  <a:cubicBezTo>
                    <a:pt x="426786" y="331247"/>
                    <a:pt x="331247" y="426786"/>
                    <a:pt x="213393" y="426786"/>
                  </a:cubicBezTo>
                  <a:cubicBezTo>
                    <a:pt x="95539" y="426786"/>
                    <a:pt x="0" y="331247"/>
                    <a:pt x="0" y="213393"/>
                  </a:cubicBezTo>
                  <a:close/>
                </a:path>
              </a:pathLst>
            </a:custGeom>
            <a:solidFill>
              <a:srgbClr val="FA8550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4"/>
              </p:custDataLst>
            </p:nvPr>
          </p:nvSpPr>
          <p:spPr>
            <a:xfrm rot="8100000">
              <a:off x="984733" y="5267606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rmAutofit fontScale="55000" lnSpcReduction="20000"/>
            </a:bodyPr>
            <a:p>
              <a:pPr algn="ctr" fontAlgn="base"/>
              <a:endParaRPr lang="zh-CN" altLang="en-US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5"/>
              </p:custDataLst>
            </p:nvPr>
          </p:nvSpPr>
          <p:spPr>
            <a:xfrm>
              <a:off x="1055635" y="5801966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>
              <a:normAutofit fontScale="25000" lnSpcReduction="20000"/>
            </a:bodyPr>
            <a:p>
              <a:pPr algn="ctr" fontAlgn="base"/>
              <a:endParaRPr lang="zh-CN" altLang="en-US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201" name="组合 25"/>
          <p:cNvGrpSpPr/>
          <p:nvPr/>
        </p:nvGrpSpPr>
        <p:grpSpPr>
          <a:xfrm>
            <a:off x="3429000" y="2209800"/>
            <a:ext cx="1262063" cy="2490788"/>
            <a:chOff x="5433562" y="1513405"/>
            <a:chExt cx="1261745" cy="2490945"/>
          </a:xfrm>
        </p:grpSpPr>
        <p:sp>
          <p:nvSpPr>
            <p:cNvPr id="8202" name="圆角矩形 34"/>
            <p:cNvSpPr/>
            <p:nvPr>
              <p:custDataLst>
                <p:tags r:id="rId6"/>
              </p:custDataLst>
            </p:nvPr>
          </p:nvSpPr>
          <p:spPr>
            <a:xfrm>
              <a:off x="5433562" y="1513405"/>
              <a:ext cx="1261745" cy="1673225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等线" panose="02010600030101010101" charset="-122"/>
                  <a:ea typeface="等线" panose="02010600030101010101" charset="-122"/>
                </a:rPr>
                <a:t>988VM</a:t>
              </a:r>
              <a:endPara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4K@60Hz</a:t>
              </a:r>
              <a:endParaRPr lang="zh-CN" altLang="en-US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Modular</a:t>
              </a:r>
              <a:endPara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Matrix</a:t>
              </a:r>
              <a:endParaRPr lang="zh-CN" altLang="en-US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4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8x8~140x140</a:t>
              </a:r>
              <a:endPara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endPara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4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H265 AVIP</a:t>
              </a:r>
              <a:endPara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203" name="泪滴形 35"/>
            <p:cNvSpPr/>
            <p:nvPr>
              <p:custDataLst>
                <p:tags r:id="rId7"/>
              </p:custDataLst>
            </p:nvPr>
          </p:nvSpPr>
          <p:spPr>
            <a:xfrm rot="8100000">
              <a:off x="5851883" y="3284058"/>
              <a:ext cx="426786" cy="426786"/>
            </a:xfrm>
            <a:custGeom>
              <a:avLst/>
              <a:gdLst/>
              <a:ahLst/>
              <a:cxnLst>
                <a:cxn ang="0">
                  <a:pos x="426786" y="213393"/>
                </a:cxn>
                <a:cxn ang="5400000">
                  <a:pos x="364284" y="364284"/>
                </a:cxn>
                <a:cxn ang="5400000">
                  <a:pos x="213393" y="426786"/>
                </a:cxn>
                <a:cxn ang="5400000">
                  <a:pos x="62501" y="364284"/>
                </a:cxn>
                <a:cxn ang="10800000">
                  <a:pos x="0" y="213393"/>
                </a:cxn>
                <a:cxn ang="16200000">
                  <a:pos x="62501" y="62501"/>
                </a:cxn>
                <a:cxn ang="16200000">
                  <a:pos x="213393" y="0"/>
                </a:cxn>
                <a:cxn ang="16200000">
                  <a:pos x="481013" y="-54227"/>
                </a:cxn>
              </a:cxnLst>
              <a:pathLst>
                <a:path w="426786" h="426786">
                  <a:moveTo>
                    <a:pt x="0" y="213393"/>
                  </a:moveTo>
                  <a:cubicBezTo>
                    <a:pt x="0" y="95539"/>
                    <a:pt x="95539" y="0"/>
                    <a:pt x="213393" y="0"/>
                  </a:cubicBezTo>
                  <a:cubicBezTo>
                    <a:pt x="302599" y="0"/>
                    <a:pt x="391806" y="-18075"/>
                    <a:pt x="481013" y="-54227"/>
                  </a:cubicBezTo>
                  <a:cubicBezTo>
                    <a:pt x="444861" y="34979"/>
                    <a:pt x="426786" y="124185"/>
                    <a:pt x="426786" y="213393"/>
                  </a:cubicBezTo>
                  <a:cubicBezTo>
                    <a:pt x="426786" y="331247"/>
                    <a:pt x="331247" y="426786"/>
                    <a:pt x="213393" y="426786"/>
                  </a:cubicBezTo>
                  <a:cubicBezTo>
                    <a:pt x="95539" y="426786"/>
                    <a:pt x="0" y="331247"/>
                    <a:pt x="0" y="213393"/>
                  </a:cubicBezTo>
                  <a:close/>
                </a:path>
              </a:pathLst>
            </a:custGeom>
            <a:solidFill>
              <a:srgbClr val="FABD50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" name="椭圆 36"/>
            <p:cNvSpPr/>
            <p:nvPr>
              <p:custDataLst>
                <p:tags r:id="rId8"/>
              </p:custDataLst>
            </p:nvPr>
          </p:nvSpPr>
          <p:spPr>
            <a:xfrm rot="8100000">
              <a:off x="5954109" y="3398350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9"/>
              </p:custDataLst>
            </p:nvPr>
          </p:nvSpPr>
          <p:spPr>
            <a:xfrm>
              <a:off x="6021836" y="3917470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206" name="组合 38"/>
          <p:cNvGrpSpPr/>
          <p:nvPr/>
        </p:nvGrpSpPr>
        <p:grpSpPr>
          <a:xfrm>
            <a:off x="2230438" y="2900363"/>
            <a:ext cx="1109662" cy="2271712"/>
            <a:chOff x="3388060" y="2625825"/>
            <a:chExt cx="1109980" cy="2239481"/>
          </a:xfrm>
        </p:grpSpPr>
        <p:sp>
          <p:nvSpPr>
            <p:cNvPr id="8207" name="圆角矩形 39"/>
            <p:cNvSpPr/>
            <p:nvPr>
              <p:custDataLst>
                <p:tags r:id="rId10"/>
              </p:custDataLst>
            </p:nvPr>
          </p:nvSpPr>
          <p:spPr>
            <a:xfrm>
              <a:off x="3388060" y="2625825"/>
              <a:ext cx="1109980" cy="1448523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>
                <a:lnSpc>
                  <a:spcPct val="90000"/>
                </a:lnSpc>
              </a:pPr>
              <a:r>
                <a:rPr lang="en-US" altLang="zh-CN" sz="1600" b="1" dirty="0">
                  <a:solidFill>
                    <a:srgbClr val="0000FF"/>
                  </a:solidFill>
                  <a:latin typeface="等线" panose="02010600030101010101" charset="-122"/>
                  <a:ea typeface="等线" panose="02010600030101010101" charset="-122"/>
                </a:rPr>
                <a:t>VM88</a:t>
              </a:r>
              <a:endPara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2K 1080p</a:t>
              </a:r>
              <a:endParaRPr lang="zh-CN" altLang="en-US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Modular</a:t>
              </a:r>
              <a:endPara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Matrix</a:t>
              </a:r>
              <a:endParaRPr lang="zh-CN" altLang="en-US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8x8~</a:t>
              </a:r>
              <a:endPara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zh-CN" sz="1600" b="1" dirty="0">
                  <a:solidFill>
                    <a:srgbClr val="881215"/>
                  </a:solidFill>
                  <a:latin typeface="等线" panose="02010600030101010101" charset="-122"/>
                  <a:ea typeface="等线" panose="02010600030101010101" charset="-122"/>
                </a:rPr>
                <a:t>80x80</a:t>
              </a:r>
              <a:endPara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208" name="泪滴形 40"/>
            <p:cNvSpPr/>
            <p:nvPr>
              <p:custDataLst>
                <p:tags r:id="rId11"/>
              </p:custDataLst>
            </p:nvPr>
          </p:nvSpPr>
          <p:spPr>
            <a:xfrm rot="8100000">
              <a:off x="3695891" y="4145014"/>
              <a:ext cx="426786" cy="426786"/>
            </a:xfrm>
            <a:custGeom>
              <a:avLst/>
              <a:gdLst/>
              <a:ahLst/>
              <a:cxnLst>
                <a:cxn ang="0">
                  <a:pos x="426786" y="213393"/>
                </a:cxn>
                <a:cxn ang="5400000">
                  <a:pos x="364284" y="364284"/>
                </a:cxn>
                <a:cxn ang="5400000">
                  <a:pos x="213393" y="426786"/>
                </a:cxn>
                <a:cxn ang="5400000">
                  <a:pos x="62501" y="364284"/>
                </a:cxn>
                <a:cxn ang="10800000">
                  <a:pos x="0" y="213393"/>
                </a:cxn>
                <a:cxn ang="16200000">
                  <a:pos x="62501" y="62501"/>
                </a:cxn>
                <a:cxn ang="16200000">
                  <a:pos x="213393" y="0"/>
                </a:cxn>
                <a:cxn ang="16200000">
                  <a:pos x="481013" y="-54227"/>
                </a:cxn>
              </a:cxnLst>
              <a:pathLst>
                <a:path w="426786" h="426786">
                  <a:moveTo>
                    <a:pt x="0" y="213393"/>
                  </a:moveTo>
                  <a:cubicBezTo>
                    <a:pt x="0" y="95539"/>
                    <a:pt x="95539" y="0"/>
                    <a:pt x="213393" y="0"/>
                  </a:cubicBezTo>
                  <a:cubicBezTo>
                    <a:pt x="302599" y="0"/>
                    <a:pt x="391806" y="-18075"/>
                    <a:pt x="481013" y="-54227"/>
                  </a:cubicBezTo>
                  <a:cubicBezTo>
                    <a:pt x="444861" y="34979"/>
                    <a:pt x="426786" y="124185"/>
                    <a:pt x="426786" y="213393"/>
                  </a:cubicBezTo>
                  <a:cubicBezTo>
                    <a:pt x="426786" y="331247"/>
                    <a:pt x="331247" y="426786"/>
                    <a:pt x="213393" y="426786"/>
                  </a:cubicBezTo>
                  <a:cubicBezTo>
                    <a:pt x="95539" y="426786"/>
                    <a:pt x="0" y="331247"/>
                    <a:pt x="0" y="213393"/>
                  </a:cubicBezTo>
                  <a:close/>
                </a:path>
              </a:pathLst>
            </a:custGeom>
            <a:solidFill>
              <a:srgbClr val="E74D51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" name="椭圆 41"/>
            <p:cNvSpPr/>
            <p:nvPr>
              <p:custDataLst>
                <p:tags r:id="rId12"/>
              </p:custDataLst>
            </p:nvPr>
          </p:nvSpPr>
          <p:spPr>
            <a:xfrm rot="8100000">
              <a:off x="3794942" y="4244066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13"/>
              </p:custDataLst>
            </p:nvPr>
          </p:nvSpPr>
          <p:spPr>
            <a:xfrm>
              <a:off x="3865844" y="4778426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211" name="组合 43"/>
          <p:cNvGrpSpPr/>
          <p:nvPr/>
        </p:nvGrpSpPr>
        <p:grpSpPr>
          <a:xfrm>
            <a:off x="1096963" y="3810000"/>
            <a:ext cx="1046162" cy="1793875"/>
            <a:chOff x="1889928" y="3533005"/>
            <a:chExt cx="1046480" cy="1793715"/>
          </a:xfrm>
        </p:grpSpPr>
        <p:sp>
          <p:nvSpPr>
            <p:cNvPr id="8212" name="圆角矩形 44"/>
            <p:cNvSpPr/>
            <p:nvPr>
              <p:custDataLst>
                <p:tags r:id="rId14"/>
              </p:custDataLst>
            </p:nvPr>
          </p:nvSpPr>
          <p:spPr>
            <a:xfrm>
              <a:off x="1889928" y="3533005"/>
              <a:ext cx="1046480" cy="1022985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sz="1600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Seamless</a:t>
              </a:r>
              <a:endParaRPr lang="en-US" altLang="zh-CN" sz="1600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6B471B"/>
                  </a:solidFill>
                  <a:latin typeface="等线" panose="02010600030101010101" charset="-122"/>
                  <a:ea typeface="等线" panose="02010600030101010101" charset="-122"/>
                </a:rPr>
                <a:t>Switching</a:t>
              </a:r>
              <a:endParaRPr lang="en-US" altLang="zh-CN" sz="1600" b="1" dirty="0">
                <a:solidFill>
                  <a:srgbClr val="6B471B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213" name="泪滴形 45"/>
            <p:cNvSpPr/>
            <p:nvPr>
              <p:custDataLst>
                <p:tags r:id="rId15"/>
              </p:custDataLst>
            </p:nvPr>
          </p:nvSpPr>
          <p:spPr>
            <a:xfrm rot="8100000">
              <a:off x="2202839" y="4606428"/>
              <a:ext cx="426786" cy="426786"/>
            </a:xfrm>
            <a:custGeom>
              <a:avLst/>
              <a:gdLst/>
              <a:ahLst/>
              <a:cxnLst>
                <a:cxn ang="0">
                  <a:pos x="426786" y="213393"/>
                </a:cxn>
                <a:cxn ang="5400000">
                  <a:pos x="364284" y="364284"/>
                </a:cxn>
                <a:cxn ang="5400000">
                  <a:pos x="213393" y="426786"/>
                </a:cxn>
                <a:cxn ang="5400000">
                  <a:pos x="62501" y="364284"/>
                </a:cxn>
                <a:cxn ang="10800000">
                  <a:pos x="0" y="213393"/>
                </a:cxn>
                <a:cxn ang="16200000">
                  <a:pos x="62501" y="62501"/>
                </a:cxn>
                <a:cxn ang="16200000">
                  <a:pos x="213393" y="0"/>
                </a:cxn>
                <a:cxn ang="16200000">
                  <a:pos x="481013" y="-54227"/>
                </a:cxn>
              </a:cxnLst>
              <a:pathLst>
                <a:path w="426786" h="426786">
                  <a:moveTo>
                    <a:pt x="0" y="213393"/>
                  </a:moveTo>
                  <a:cubicBezTo>
                    <a:pt x="0" y="95539"/>
                    <a:pt x="95539" y="0"/>
                    <a:pt x="213393" y="0"/>
                  </a:cubicBezTo>
                  <a:cubicBezTo>
                    <a:pt x="302599" y="0"/>
                    <a:pt x="391806" y="-18075"/>
                    <a:pt x="481013" y="-54227"/>
                  </a:cubicBezTo>
                  <a:cubicBezTo>
                    <a:pt x="444861" y="34979"/>
                    <a:pt x="426786" y="124185"/>
                    <a:pt x="426786" y="213393"/>
                  </a:cubicBezTo>
                  <a:cubicBezTo>
                    <a:pt x="426786" y="331247"/>
                    <a:pt x="331247" y="426786"/>
                    <a:pt x="213393" y="426786"/>
                  </a:cubicBezTo>
                  <a:cubicBezTo>
                    <a:pt x="95539" y="426786"/>
                    <a:pt x="0" y="331247"/>
                    <a:pt x="0" y="213393"/>
                  </a:cubicBezTo>
                  <a:close/>
                </a:path>
              </a:pathLst>
            </a:custGeom>
            <a:solidFill>
              <a:srgbClr val="CE8D3E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7" name="椭圆 46"/>
            <p:cNvSpPr/>
            <p:nvPr>
              <p:custDataLst>
                <p:tags r:id="rId16"/>
              </p:custDataLst>
            </p:nvPr>
          </p:nvSpPr>
          <p:spPr>
            <a:xfrm rot="8100000">
              <a:off x="2301890" y="4705480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17"/>
              </p:custDataLst>
            </p:nvPr>
          </p:nvSpPr>
          <p:spPr>
            <a:xfrm>
              <a:off x="2372792" y="5239840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8216" name="文本框 48"/>
          <p:cNvSpPr txBox="1"/>
          <p:nvPr>
            <p:custDataLst>
              <p:tags r:id="rId18"/>
            </p:custDataLst>
          </p:nvPr>
        </p:nvSpPr>
        <p:spPr>
          <a:xfrm>
            <a:off x="152400" y="6119813"/>
            <a:ext cx="1906588" cy="3698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2008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17" name="文本框 49"/>
          <p:cNvSpPr txBox="1"/>
          <p:nvPr>
            <p:custDataLst>
              <p:tags r:id="rId19"/>
            </p:custDataLst>
          </p:nvPr>
        </p:nvSpPr>
        <p:spPr>
          <a:xfrm>
            <a:off x="1219200" y="5756275"/>
            <a:ext cx="19065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2013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18" name="文本框 50"/>
          <p:cNvSpPr txBox="1"/>
          <p:nvPr>
            <p:custDataLst>
              <p:tags r:id="rId20"/>
            </p:custDataLst>
          </p:nvPr>
        </p:nvSpPr>
        <p:spPr>
          <a:xfrm>
            <a:off x="2401888" y="5335588"/>
            <a:ext cx="1906587" cy="3698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2016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19" name="文本框 51"/>
          <p:cNvSpPr txBox="1"/>
          <p:nvPr>
            <p:custDataLst>
              <p:tags r:id="rId21"/>
            </p:custDataLst>
          </p:nvPr>
        </p:nvSpPr>
        <p:spPr>
          <a:xfrm>
            <a:off x="5562600" y="4187825"/>
            <a:ext cx="1230313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2023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8220" name="组合 1"/>
          <p:cNvGrpSpPr/>
          <p:nvPr/>
        </p:nvGrpSpPr>
        <p:grpSpPr>
          <a:xfrm>
            <a:off x="4778375" y="1446213"/>
            <a:ext cx="2244725" cy="2593975"/>
            <a:chOff x="4848727" y="1489910"/>
            <a:chExt cx="2243455" cy="2593815"/>
          </a:xfrm>
        </p:grpSpPr>
        <p:sp>
          <p:nvSpPr>
            <p:cNvPr id="8221" name="圆角矩形 2"/>
            <p:cNvSpPr/>
            <p:nvPr>
              <p:custDataLst>
                <p:tags r:id="rId22"/>
              </p:custDataLst>
            </p:nvPr>
          </p:nvSpPr>
          <p:spPr>
            <a:xfrm>
              <a:off x="4848727" y="1489910"/>
              <a:ext cx="2243455" cy="1866900"/>
            </a:xfrm>
            <a:prstGeom prst="roundRect">
              <a:avLst>
                <a:gd name="adj" fmla="val 16667"/>
              </a:avLst>
            </a:prstGeom>
            <a:solidFill>
              <a:srgbClr val="7F7F7F"/>
            </a:solidFill>
            <a:ln w="38100">
              <a:noFill/>
            </a:ln>
          </p:spPr>
          <p:txBody>
            <a:bodyPr lIns="0" tIns="0" rIns="0" bIns="0" anchor="ctr" anchorCtr="0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Q4K/Q18G/Q0ms</a:t>
              </a:r>
              <a:endPara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4K@60Hz</a:t>
              </a:r>
              <a:endParaRPr lang="zh-CN" altLang="en-US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Modular Matrix</a:t>
              </a:r>
              <a:endParaRPr lang="zh-CN" altLang="en-US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8x8~32x32</a:t>
              </a:r>
              <a:endPara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endPara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4K60 H265 AVIP</a:t>
              </a:r>
              <a:endPara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222" name="泪滴形 4"/>
            <p:cNvSpPr/>
            <p:nvPr>
              <p:custDataLst>
                <p:tags r:id="rId23"/>
              </p:custDataLst>
            </p:nvPr>
          </p:nvSpPr>
          <p:spPr>
            <a:xfrm rot="8100000">
              <a:off x="5804258" y="3410423"/>
              <a:ext cx="426786" cy="426786"/>
            </a:xfrm>
            <a:custGeom>
              <a:avLst/>
              <a:gdLst/>
              <a:ahLst/>
              <a:cxnLst>
                <a:cxn ang="0">
                  <a:pos x="426786" y="213393"/>
                </a:cxn>
                <a:cxn ang="5400000">
                  <a:pos x="364284" y="364284"/>
                </a:cxn>
                <a:cxn ang="5400000">
                  <a:pos x="213393" y="426786"/>
                </a:cxn>
                <a:cxn ang="5400000">
                  <a:pos x="62501" y="364284"/>
                </a:cxn>
                <a:cxn ang="10800000">
                  <a:pos x="0" y="213393"/>
                </a:cxn>
                <a:cxn ang="16200000">
                  <a:pos x="62501" y="62501"/>
                </a:cxn>
                <a:cxn ang="16200000">
                  <a:pos x="213393" y="0"/>
                </a:cxn>
                <a:cxn ang="16200000">
                  <a:pos x="481013" y="-54227"/>
                </a:cxn>
              </a:cxnLst>
              <a:pathLst>
                <a:path w="426786" h="426786">
                  <a:moveTo>
                    <a:pt x="0" y="213393"/>
                  </a:moveTo>
                  <a:cubicBezTo>
                    <a:pt x="0" y="95539"/>
                    <a:pt x="95539" y="0"/>
                    <a:pt x="213393" y="0"/>
                  </a:cubicBezTo>
                  <a:cubicBezTo>
                    <a:pt x="302599" y="0"/>
                    <a:pt x="391806" y="-18075"/>
                    <a:pt x="481013" y="-54227"/>
                  </a:cubicBezTo>
                  <a:cubicBezTo>
                    <a:pt x="444861" y="34979"/>
                    <a:pt x="426786" y="124185"/>
                    <a:pt x="426786" y="213393"/>
                  </a:cubicBezTo>
                  <a:cubicBezTo>
                    <a:pt x="426786" y="331247"/>
                    <a:pt x="331247" y="426786"/>
                    <a:pt x="213393" y="426786"/>
                  </a:cubicBezTo>
                  <a:cubicBezTo>
                    <a:pt x="95539" y="426786"/>
                    <a:pt x="0" y="331247"/>
                    <a:pt x="0" y="213393"/>
                  </a:cubicBezTo>
                  <a:close/>
                </a:path>
              </a:pathLst>
            </a:custGeom>
            <a:solidFill>
              <a:srgbClr val="FABD50"/>
            </a:solidFill>
            <a:ln w="3810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24"/>
              </p:custDataLst>
            </p:nvPr>
          </p:nvSpPr>
          <p:spPr>
            <a:xfrm rot="8100000">
              <a:off x="5907119" y="3518365"/>
              <a:ext cx="221664" cy="22166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325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5"/>
              </p:custDataLst>
            </p:nvPr>
          </p:nvSpPr>
          <p:spPr>
            <a:xfrm>
              <a:off x="5990721" y="3996845"/>
              <a:ext cx="86880" cy="8688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p>
              <a:pPr algn="ctr" fontAlgn="base"/>
              <a:endParaRPr lang="zh-CN" altLang="en-US" sz="1400" strike="noStrike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8225" name="文本框 8"/>
          <p:cNvSpPr txBox="1"/>
          <p:nvPr>
            <p:custDataLst>
              <p:tags r:id="rId26"/>
            </p:custDataLst>
          </p:nvPr>
        </p:nvSpPr>
        <p:spPr>
          <a:xfrm>
            <a:off x="3657600" y="4916488"/>
            <a:ext cx="1230313" cy="3698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2018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26" name="泪滴形 9"/>
          <p:cNvSpPr/>
          <p:nvPr>
            <p:custDataLst>
              <p:tags r:id="rId27"/>
            </p:custDataLst>
          </p:nvPr>
        </p:nvSpPr>
        <p:spPr>
          <a:xfrm rot="8100000">
            <a:off x="7662863" y="2663825"/>
            <a:ext cx="425450" cy="427038"/>
          </a:xfrm>
          <a:custGeom>
            <a:avLst/>
            <a:gdLst/>
            <a:ahLst/>
            <a:cxnLst>
              <a:cxn ang="0">
                <a:pos x="426786" y="213393"/>
              </a:cxn>
              <a:cxn ang="5400000">
                <a:pos x="364284" y="364284"/>
              </a:cxn>
              <a:cxn ang="5400000">
                <a:pos x="213393" y="426786"/>
              </a:cxn>
              <a:cxn ang="5400000">
                <a:pos x="62501" y="364284"/>
              </a:cxn>
              <a:cxn ang="10800000">
                <a:pos x="0" y="213393"/>
              </a:cxn>
              <a:cxn ang="16200000">
                <a:pos x="62501" y="62501"/>
              </a:cxn>
              <a:cxn ang="16200000">
                <a:pos x="213393" y="0"/>
              </a:cxn>
              <a:cxn ang="16200000">
                <a:pos x="481013" y="-54227"/>
              </a:cxn>
            </a:cxnLst>
            <a:pathLst>
              <a:path w="426786" h="426786">
                <a:moveTo>
                  <a:pt x="0" y="213393"/>
                </a:moveTo>
                <a:cubicBezTo>
                  <a:pt x="0" y="95539"/>
                  <a:pt x="95539" y="0"/>
                  <a:pt x="213393" y="0"/>
                </a:cubicBezTo>
                <a:cubicBezTo>
                  <a:pt x="302599" y="0"/>
                  <a:pt x="391806" y="-18075"/>
                  <a:pt x="481013" y="-54227"/>
                </a:cubicBezTo>
                <a:cubicBezTo>
                  <a:pt x="444861" y="34979"/>
                  <a:pt x="426786" y="124185"/>
                  <a:pt x="426786" y="213393"/>
                </a:cubicBezTo>
                <a:cubicBezTo>
                  <a:pt x="426786" y="331247"/>
                  <a:pt x="331247" y="426786"/>
                  <a:pt x="213393" y="426786"/>
                </a:cubicBezTo>
                <a:cubicBezTo>
                  <a:pt x="95539" y="426786"/>
                  <a:pt x="0" y="331247"/>
                  <a:pt x="0" y="213393"/>
                </a:cubicBezTo>
                <a:close/>
              </a:path>
            </a:pathLst>
          </a:custGeom>
          <a:solidFill>
            <a:srgbClr val="FABD50"/>
          </a:solidFill>
          <a:ln w="38100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8"/>
            </p:custDataLst>
          </p:nvPr>
        </p:nvSpPr>
        <p:spPr>
          <a:xfrm rot="8100000">
            <a:off x="7764463" y="2771775"/>
            <a:ext cx="222250" cy="22225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32500" lnSpcReduction="20000"/>
          </a:bodyPr>
          <a:p>
            <a:pPr algn="ctr" fontAlgn="base"/>
            <a:endParaRPr lang="zh-CN" altLang="en-US" sz="1400" strike="noStrike" noProof="1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" name="椭圆 12"/>
          <p:cNvSpPr/>
          <p:nvPr>
            <p:custDataLst>
              <p:tags r:id="rId29"/>
            </p:custDataLst>
          </p:nvPr>
        </p:nvSpPr>
        <p:spPr>
          <a:xfrm>
            <a:off x="7848600" y="3249613"/>
            <a:ext cx="87313" cy="87313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p>
            <a:pPr algn="ctr" fontAlgn="base"/>
            <a:endParaRPr lang="zh-CN" altLang="en-US" sz="1400" strike="noStrike" noProof="1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29" name="文本框 13"/>
          <p:cNvSpPr txBox="1"/>
          <p:nvPr>
            <p:custDataLst>
              <p:tags r:id="rId30"/>
            </p:custDataLst>
          </p:nvPr>
        </p:nvSpPr>
        <p:spPr>
          <a:xfrm>
            <a:off x="7573963" y="3505200"/>
            <a:ext cx="90805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2025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230" name="圆角矩形 20"/>
          <p:cNvSpPr/>
          <p:nvPr>
            <p:custDataLst>
              <p:tags r:id="rId31"/>
            </p:custDataLst>
          </p:nvPr>
        </p:nvSpPr>
        <p:spPr>
          <a:xfrm>
            <a:off x="7315200" y="1441450"/>
            <a:ext cx="1089025" cy="1247775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Q48G</a:t>
            </a:r>
            <a:endParaRPr lang="en-US" altLang="zh-CN" sz="20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en-US" altLang="zh-CN" sz="20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2025</a:t>
            </a:r>
            <a:endParaRPr lang="en-US" altLang="zh-CN" sz="20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2794000" cy="548640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</a:rPr>
              <a:t>Products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9219" name="直接连接符 6"/>
          <p:cNvCxnSpPr/>
          <p:nvPr>
            <p:custDataLst>
              <p:tags r:id="rId1"/>
            </p:custDataLst>
          </p:nvPr>
        </p:nvCxnSpPr>
        <p:spPr>
          <a:xfrm>
            <a:off x="381000" y="6096000"/>
            <a:ext cx="8153400" cy="0"/>
          </a:xfrm>
          <a:prstGeom prst="line">
            <a:avLst/>
          </a:prstGeom>
          <a:ln w="63500" cap="flat" cmpd="sng">
            <a:solidFill>
              <a:schemeClr val="tx1"/>
            </a:solidFill>
            <a:prstDash val="solid"/>
            <a:miter/>
            <a:headEnd type="none" w="med" len="med"/>
            <a:tailEnd type="stealth" w="med" len="med"/>
          </a:ln>
        </p:spPr>
      </p:cxnSp>
      <p:sp>
        <p:nvSpPr>
          <p:cNvPr id="9220" name="圆角矩形 34"/>
          <p:cNvSpPr/>
          <p:nvPr>
            <p:custDataLst>
              <p:tags r:id="rId2"/>
            </p:custDataLst>
          </p:nvPr>
        </p:nvSpPr>
        <p:spPr>
          <a:xfrm>
            <a:off x="810260" y="2472055"/>
            <a:ext cx="1105535" cy="205867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Q4K</a:t>
            </a:r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Quad-Ch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Modular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Matrix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1" name="圆角矩形 39"/>
          <p:cNvSpPr/>
          <p:nvPr>
            <p:custDataLst>
              <p:tags r:id="rId3"/>
            </p:custDataLst>
          </p:nvPr>
        </p:nvSpPr>
        <p:spPr>
          <a:xfrm>
            <a:off x="533400" y="4548188"/>
            <a:ext cx="1658938" cy="14176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noFill/>
          </a:ln>
        </p:spPr>
        <p:txBody>
          <a:bodyPr lIns="0" tIns="0" rIns="0" bIns="0" anchor="ctr" anchorCtr="0"/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988VM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Dual-Ch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Modular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Matrix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2" name="文本框 48"/>
          <p:cNvSpPr txBox="1"/>
          <p:nvPr>
            <p:custDataLst>
              <p:tags r:id="rId4"/>
            </p:custDataLst>
          </p:nvPr>
        </p:nvSpPr>
        <p:spPr>
          <a:xfrm>
            <a:off x="76200" y="1527175"/>
            <a:ext cx="19335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300" b="1" dirty="0">
                <a:latin typeface="等线" panose="02010600030101010101" charset="-122"/>
                <a:ea typeface="等线" panose="02010600030101010101" charset="-122"/>
              </a:rPr>
              <a:t>Performance</a:t>
            </a:r>
            <a:endParaRPr lang="en-US" altLang="zh-CN" sz="23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3" name="圆角矩形 2"/>
          <p:cNvSpPr/>
          <p:nvPr>
            <p:custDataLst>
              <p:tags r:id="rId5"/>
            </p:custDataLst>
          </p:nvPr>
        </p:nvSpPr>
        <p:spPr>
          <a:xfrm>
            <a:off x="5427663" y="990600"/>
            <a:ext cx="1560512" cy="172085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Q48G</a:t>
            </a:r>
            <a:endParaRPr lang="en-US" altLang="zh-CN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Seamless</a:t>
            </a:r>
            <a:endParaRPr lang="en-US" altLang="zh-CN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Switching</a:t>
            </a:r>
            <a:endParaRPr lang="en-US" altLang="zh-CN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Matrix</a:t>
            </a:r>
            <a:endParaRPr lang="zh-CN" alt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Y2025</a:t>
            </a:r>
            <a:endParaRPr lang="zh-CN" alt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4" name="圆角矩形 10"/>
          <p:cNvSpPr/>
          <p:nvPr>
            <p:custDataLst>
              <p:tags r:id="rId6"/>
            </p:custDataLst>
          </p:nvPr>
        </p:nvSpPr>
        <p:spPr>
          <a:xfrm>
            <a:off x="2029460" y="2472055"/>
            <a:ext cx="1069340" cy="204279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4K60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LCD/LED Video Processor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4 in</a:t>
            </a:r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8/9/12/16 out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9225" name="直接连接符 11"/>
          <p:cNvCxnSpPr/>
          <p:nvPr>
            <p:custDataLst>
              <p:tags r:id="rId7"/>
            </p:custDataLst>
          </p:nvPr>
        </p:nvCxnSpPr>
        <p:spPr>
          <a:xfrm flipH="1">
            <a:off x="381000" y="1943100"/>
            <a:ext cx="0" cy="4191000"/>
          </a:xfrm>
          <a:prstGeom prst="line">
            <a:avLst/>
          </a:prstGeom>
          <a:ln w="63500" cap="flat" cmpd="sng">
            <a:solidFill>
              <a:schemeClr val="tx1"/>
            </a:solidFill>
            <a:prstDash val="solid"/>
            <a:miter/>
            <a:headEnd type="stealth" w="med" len="med"/>
            <a:tailEnd type="none" w="med" len="med"/>
          </a:ln>
        </p:spPr>
      </p:cxnSp>
      <p:sp>
        <p:nvSpPr>
          <p:cNvPr id="9226" name="圆角矩形 16"/>
          <p:cNvSpPr/>
          <p:nvPr>
            <p:custDataLst>
              <p:tags r:id="rId8"/>
            </p:custDataLst>
          </p:nvPr>
        </p:nvSpPr>
        <p:spPr>
          <a:xfrm>
            <a:off x="4419600" y="4548188"/>
            <a:ext cx="1016000" cy="14176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SS4K30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AVIP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7" name="圆角矩形 17"/>
          <p:cNvSpPr/>
          <p:nvPr>
            <p:custDataLst>
              <p:tags r:id="rId9"/>
            </p:custDataLst>
          </p:nvPr>
        </p:nvSpPr>
        <p:spPr>
          <a:xfrm>
            <a:off x="5486400" y="3810000"/>
            <a:ext cx="1501775" cy="1420813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HS4K30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AVIP with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free-windows</a:t>
            </a: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8" name="圆角矩形 18"/>
          <p:cNvSpPr/>
          <p:nvPr>
            <p:custDataLst>
              <p:tags r:id="rId10"/>
            </p:custDataLst>
          </p:nvPr>
        </p:nvSpPr>
        <p:spPr>
          <a:xfrm>
            <a:off x="7177088" y="3076575"/>
            <a:ext cx="1566862" cy="1422400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HS4K60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AVIP with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free-windows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29" name="圆角矩形 19"/>
          <p:cNvSpPr/>
          <p:nvPr>
            <p:custDataLst>
              <p:tags r:id="rId11"/>
            </p:custDataLst>
          </p:nvPr>
        </p:nvSpPr>
        <p:spPr>
          <a:xfrm>
            <a:off x="7177088" y="990600"/>
            <a:ext cx="1560512" cy="172085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48G</a:t>
            </a:r>
            <a:endParaRPr lang="en-US" altLang="zh-CN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Video Processor</a:t>
            </a:r>
            <a:endParaRPr lang="zh-CN" alt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Y2025</a:t>
            </a:r>
            <a:endParaRPr lang="zh-CN" alt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30" name="圆角矩形 1"/>
          <p:cNvSpPr/>
          <p:nvPr>
            <p:custDataLst>
              <p:tags r:id="rId12"/>
            </p:custDataLst>
          </p:nvPr>
        </p:nvSpPr>
        <p:spPr>
          <a:xfrm>
            <a:off x="3212465" y="1676400"/>
            <a:ext cx="1025525" cy="204343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Q18G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18Gbps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Q0ms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0ms 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Seamless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Switching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13"/>
            </p:custDataLst>
          </p:nvPr>
        </p:nvSpPr>
        <p:spPr>
          <a:xfrm>
            <a:off x="4319905" y="1219200"/>
            <a:ext cx="1025525" cy="204343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KVM18G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18Gbps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Seamless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USB2.0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Ethernet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Y2025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355965" cy="548640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</a:rPr>
              <a:t>988VM, SS4K30: LCD Video Wall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243" name="圆角矩形 39"/>
          <p:cNvSpPr/>
          <p:nvPr>
            <p:custDataLst>
              <p:tags r:id="rId1"/>
            </p:custDataLst>
          </p:nvPr>
        </p:nvSpPr>
        <p:spPr>
          <a:xfrm>
            <a:off x="1295400" y="2514600"/>
            <a:ext cx="1658938" cy="14176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noFill/>
          </a:ln>
        </p:spPr>
        <p:txBody>
          <a:bodyPr lIns="0" tIns="0" rIns="0" bIns="0" anchor="ctr" anchorCtr="0"/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988VM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Dual-Ch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Modular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80000"/>
              </a:lnSpc>
            </a:pPr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Matrix</a:t>
            </a: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244" name="圆角矩形 10"/>
          <p:cNvSpPr/>
          <p:nvPr>
            <p:custDataLst>
              <p:tags r:id="rId2"/>
            </p:custDataLst>
          </p:nvPr>
        </p:nvSpPr>
        <p:spPr>
          <a:xfrm>
            <a:off x="5257800" y="2514600"/>
            <a:ext cx="1922463" cy="13747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 Video Wall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245" name="右箭头 1"/>
          <p:cNvSpPr/>
          <p:nvPr/>
        </p:nvSpPr>
        <p:spPr>
          <a:xfrm>
            <a:off x="3200400" y="2743200"/>
            <a:ext cx="1905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Arial" panose="020B0604020202020204" pitchFamily="34" charset="0"/>
                <a:ea typeface="宋体" panose="02010600030101010101" pitchFamily="2" charset="-122"/>
              </a:rPr>
              <a:t>HDMI</a:t>
            </a:r>
            <a:endParaRPr lang="en-US" altLang="zh-CN" baseline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6" name="圆角矩形 16"/>
          <p:cNvSpPr/>
          <p:nvPr>
            <p:custDataLst>
              <p:tags r:id="rId3"/>
            </p:custDataLst>
          </p:nvPr>
        </p:nvSpPr>
        <p:spPr>
          <a:xfrm>
            <a:off x="1295400" y="4267200"/>
            <a:ext cx="1658938" cy="14176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SS4K30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AV over IP</a:t>
            </a: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247" name="圆角矩形 5"/>
          <p:cNvSpPr/>
          <p:nvPr>
            <p:custDataLst>
              <p:tags r:id="rId4"/>
            </p:custDataLst>
          </p:nvPr>
        </p:nvSpPr>
        <p:spPr>
          <a:xfrm>
            <a:off x="5257800" y="4267200"/>
            <a:ext cx="1922463" cy="13747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 Video Wall</a:t>
            </a:r>
            <a:endParaRPr lang="zh-CN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248" name="右箭头 6"/>
          <p:cNvSpPr/>
          <p:nvPr/>
        </p:nvSpPr>
        <p:spPr>
          <a:xfrm>
            <a:off x="3200400" y="4495800"/>
            <a:ext cx="1905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Arial" panose="020B0604020202020204" pitchFamily="34" charset="0"/>
                <a:ea typeface="宋体" panose="02010600030101010101" pitchFamily="2" charset="-122"/>
              </a:rPr>
              <a:t>HDMI</a:t>
            </a:r>
            <a:endParaRPr lang="en-US" altLang="zh-CN" baseline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150860" cy="548640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Q4K/Q18G/Q0ms, HS4K60: LCD/LED Video Wall</a:t>
            </a:r>
            <a:endParaRPr lang="en-US" altLang="zh-CN" sz="2000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1267" name="圆角矩形 10"/>
          <p:cNvSpPr/>
          <p:nvPr>
            <p:custDataLst>
              <p:tags r:id="rId1"/>
            </p:custDataLst>
          </p:nvPr>
        </p:nvSpPr>
        <p:spPr>
          <a:xfrm>
            <a:off x="5257800" y="1524000"/>
            <a:ext cx="1493838" cy="9048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 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Video Wall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68" name="右箭头 1"/>
          <p:cNvSpPr/>
          <p:nvPr/>
        </p:nvSpPr>
        <p:spPr>
          <a:xfrm>
            <a:off x="3200400" y="1600200"/>
            <a:ext cx="1905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HDMI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69" name="圆角矩形 34"/>
          <p:cNvSpPr/>
          <p:nvPr>
            <p:custDataLst>
              <p:tags r:id="rId2"/>
            </p:custDataLst>
          </p:nvPr>
        </p:nvSpPr>
        <p:spPr>
          <a:xfrm>
            <a:off x="1423988" y="1524000"/>
            <a:ext cx="1668462" cy="20605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Q4K/Q18G/Q0ms</a:t>
            </a:r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Quad-Ch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Modular Matrix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HS4K60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AV over IP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0" name="圆角矩形 2"/>
          <p:cNvSpPr/>
          <p:nvPr>
            <p:custDataLst>
              <p:tags r:id="rId3"/>
            </p:custDataLst>
          </p:nvPr>
        </p:nvSpPr>
        <p:spPr>
          <a:xfrm>
            <a:off x="5248275" y="2717800"/>
            <a:ext cx="1501775" cy="78898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LED 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Video Wall</a:t>
            </a:r>
            <a:endParaRPr lang="zh-CN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1" name="右箭头 4"/>
          <p:cNvSpPr/>
          <p:nvPr/>
        </p:nvSpPr>
        <p:spPr>
          <a:xfrm>
            <a:off x="3200400" y="2717800"/>
            <a:ext cx="1905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Sender card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2" name="圆角矩形 11"/>
          <p:cNvSpPr/>
          <p:nvPr>
            <p:custDataLst>
              <p:tags r:id="rId4"/>
            </p:custDataLst>
          </p:nvPr>
        </p:nvSpPr>
        <p:spPr>
          <a:xfrm>
            <a:off x="7391400" y="3952875"/>
            <a:ext cx="1493838" cy="9048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 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Video Wall</a:t>
            </a:r>
            <a:endParaRPr lang="zh-CN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3" name="右箭头 12"/>
          <p:cNvSpPr/>
          <p:nvPr/>
        </p:nvSpPr>
        <p:spPr>
          <a:xfrm>
            <a:off x="5334000" y="4029075"/>
            <a:ext cx="1905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HDMI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4" name="圆角矩形 13"/>
          <p:cNvSpPr/>
          <p:nvPr>
            <p:custDataLst>
              <p:tags r:id="rId5"/>
            </p:custDataLst>
          </p:nvPr>
        </p:nvSpPr>
        <p:spPr>
          <a:xfrm>
            <a:off x="184150" y="3962400"/>
            <a:ext cx="2092325" cy="20605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Q4K/Q18G/Q0ms</a:t>
            </a:r>
            <a:endParaRPr lang="zh-CN" altLang="en-US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Quad-Ch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Modular Matrix</a:t>
            </a:r>
            <a:endParaRPr lang="en-US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zh-CN" sz="16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6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HS4K60 AV over IP</a:t>
            </a:r>
            <a:endParaRPr lang="zh-CN" altLang="en-US" b="1" dirty="0">
              <a:solidFill>
                <a:srgbClr val="0000FF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5" name="圆角矩形 14"/>
          <p:cNvSpPr/>
          <p:nvPr>
            <p:custDataLst>
              <p:tags r:id="rId6"/>
            </p:custDataLst>
          </p:nvPr>
        </p:nvSpPr>
        <p:spPr>
          <a:xfrm>
            <a:off x="7381875" y="5146675"/>
            <a:ext cx="1501775" cy="78898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LED 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Video Wall</a:t>
            </a:r>
            <a:endParaRPr lang="zh-CN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6" name="右箭头 15"/>
          <p:cNvSpPr/>
          <p:nvPr/>
        </p:nvSpPr>
        <p:spPr>
          <a:xfrm>
            <a:off x="5334000" y="5146675"/>
            <a:ext cx="1905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>
                <a:latin typeface="等线" panose="02010600030101010101" charset="-122"/>
                <a:ea typeface="等线" panose="02010600030101010101" charset="-122"/>
              </a:rPr>
              <a:t>Sender card</a:t>
            </a:r>
            <a:endParaRPr lang="zh-CN" altLang="en-US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7" name="圆角矩形 16"/>
          <p:cNvSpPr/>
          <p:nvPr>
            <p:custDataLst>
              <p:tags r:id="rId7"/>
            </p:custDataLst>
          </p:nvPr>
        </p:nvSpPr>
        <p:spPr>
          <a:xfrm>
            <a:off x="3590925" y="3962400"/>
            <a:ext cx="1666875" cy="20605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4K60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LCD/LED Video Processor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4 in</a:t>
            </a:r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8/9/12/16 out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278" name="右箭头 17"/>
          <p:cNvSpPr/>
          <p:nvPr/>
        </p:nvSpPr>
        <p:spPr>
          <a:xfrm>
            <a:off x="2362200" y="4495800"/>
            <a:ext cx="1247775" cy="838200"/>
          </a:xfrm>
          <a:prstGeom prst="rightArrow">
            <a:avLst>
              <a:gd name="adj1" fmla="val 50000"/>
              <a:gd name="adj2" fmla="val 5000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HDMI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9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85800"/>
            <a:ext cx="8150860" cy="548640"/>
          </a:xfrm>
        </p:spPr>
        <p:txBody>
          <a:bodyPr/>
          <a:lstStyle/>
          <a:p>
            <a:pPr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Matrix, AV over IP, Video Processor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2291" name="圆角矩形 34"/>
          <p:cNvSpPr/>
          <p:nvPr>
            <p:custDataLst>
              <p:tags r:id="rId1"/>
            </p:custDataLst>
          </p:nvPr>
        </p:nvSpPr>
        <p:spPr>
          <a:xfrm>
            <a:off x="457200" y="1524000"/>
            <a:ext cx="2886075" cy="20605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2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Q4K/Q18G/Q0ms</a:t>
            </a:r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Visual Controller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en-US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IP Decoder         IP Encoder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2" name="圆角矩形 11"/>
          <p:cNvSpPr/>
          <p:nvPr>
            <p:custDataLst>
              <p:tags r:id="rId2"/>
            </p:custDataLst>
          </p:nvPr>
        </p:nvSpPr>
        <p:spPr>
          <a:xfrm>
            <a:off x="7437438" y="2743200"/>
            <a:ext cx="1493837" cy="9048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 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Video Wall</a:t>
            </a:r>
            <a:endParaRPr lang="zh-CN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3" name="右箭头 12"/>
          <p:cNvSpPr/>
          <p:nvPr/>
        </p:nvSpPr>
        <p:spPr>
          <a:xfrm>
            <a:off x="6192838" y="2819400"/>
            <a:ext cx="1092200" cy="838200"/>
          </a:xfrm>
          <a:prstGeom prst="rightArrow">
            <a:avLst>
              <a:gd name="adj1" fmla="val 50000"/>
              <a:gd name="adj2" fmla="val 499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HDMI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4" name="圆角矩形 14"/>
          <p:cNvSpPr/>
          <p:nvPr>
            <p:custDataLst>
              <p:tags r:id="rId3"/>
            </p:custDataLst>
          </p:nvPr>
        </p:nvSpPr>
        <p:spPr>
          <a:xfrm>
            <a:off x="7427913" y="3937000"/>
            <a:ext cx="1503362" cy="78898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LED </a:t>
            </a:r>
            <a:endParaRPr lang="en-US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Video Wall</a:t>
            </a:r>
            <a:endParaRPr lang="zh-CN" altLang="zh-CN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5" name="右箭头 15"/>
          <p:cNvSpPr/>
          <p:nvPr/>
        </p:nvSpPr>
        <p:spPr>
          <a:xfrm>
            <a:off x="6192838" y="3937000"/>
            <a:ext cx="1092200" cy="1149350"/>
          </a:xfrm>
          <a:prstGeom prst="rightArrow">
            <a:avLst>
              <a:gd name="adj1" fmla="val 50000"/>
              <a:gd name="adj2" fmla="val 382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>
                <a:latin typeface="等线" panose="02010600030101010101" charset="-122"/>
                <a:ea typeface="等线" panose="02010600030101010101" charset="-122"/>
              </a:rPr>
              <a:t>Sender card</a:t>
            </a:r>
            <a:endParaRPr lang="zh-CN" altLang="en-US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6" name="圆角矩形 16"/>
          <p:cNvSpPr/>
          <p:nvPr>
            <p:custDataLst>
              <p:tags r:id="rId4"/>
            </p:custDataLst>
          </p:nvPr>
        </p:nvSpPr>
        <p:spPr>
          <a:xfrm>
            <a:off x="4495800" y="1524000"/>
            <a:ext cx="1666875" cy="45974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4K60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LCD/LED Video Processor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4 in</a:t>
            </a:r>
            <a:endParaRPr lang="zh-CN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14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8/9/12/16 out</a:t>
            </a:r>
            <a:endParaRPr lang="en-US" altLang="zh-CN" sz="14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7" name="圆角矩形 5"/>
          <p:cNvSpPr/>
          <p:nvPr>
            <p:custDataLst>
              <p:tags r:id="rId5"/>
            </p:custDataLst>
          </p:nvPr>
        </p:nvSpPr>
        <p:spPr>
          <a:xfrm>
            <a:off x="438150" y="4800600"/>
            <a:ext cx="2905125" cy="132873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noFill/>
          </a:ln>
        </p:spPr>
        <p:txBody>
          <a:bodyPr lIns="0" tIns="0" rIns="0" bIns="0" anchor="ctr" anchorCtr="0"/>
          <a:p>
            <a:pPr algn="ctr"/>
            <a:r>
              <a:rPr lang="en-US" altLang="zh-CN" sz="20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AV over IP</a:t>
            </a:r>
            <a:endParaRPr lang="zh-CN" altLang="zh-CN" sz="20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20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HS4K60 / HS4K30</a:t>
            </a:r>
            <a:endParaRPr lang="en-US" altLang="zh-CN" sz="20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en-US" altLang="zh-CN" sz="2000" b="1" dirty="0">
                <a:solidFill>
                  <a:srgbClr val="881215"/>
                </a:solidFill>
                <a:latin typeface="等线" panose="02010600030101010101" charset="-122"/>
                <a:ea typeface="等线" panose="02010600030101010101" charset="-122"/>
              </a:rPr>
              <a:t>SS4K30</a:t>
            </a:r>
            <a:endParaRPr lang="en-US" altLang="zh-CN" sz="2000" b="1" dirty="0">
              <a:solidFill>
                <a:srgbClr val="881215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8" name="右箭头 6"/>
          <p:cNvSpPr/>
          <p:nvPr/>
        </p:nvSpPr>
        <p:spPr>
          <a:xfrm rot="-5400000">
            <a:off x="706438" y="3751263"/>
            <a:ext cx="1231900" cy="838200"/>
          </a:xfrm>
          <a:prstGeom prst="rightArrow">
            <a:avLst>
              <a:gd name="adj1" fmla="val 50000"/>
              <a:gd name="adj2" fmla="val 4992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RJ45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9" name="右箭头 7"/>
          <p:cNvSpPr/>
          <p:nvPr/>
        </p:nvSpPr>
        <p:spPr>
          <a:xfrm rot="5400000">
            <a:off x="1860550" y="3781425"/>
            <a:ext cx="1231900" cy="838200"/>
          </a:xfrm>
          <a:prstGeom prst="rightArrow">
            <a:avLst>
              <a:gd name="adj1" fmla="val 50000"/>
              <a:gd name="adj2" fmla="val 4992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RJ45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300" name="右箭头 8"/>
          <p:cNvSpPr/>
          <p:nvPr/>
        </p:nvSpPr>
        <p:spPr>
          <a:xfrm>
            <a:off x="3373438" y="2133600"/>
            <a:ext cx="1092200" cy="838200"/>
          </a:xfrm>
          <a:prstGeom prst="rightArrow">
            <a:avLst>
              <a:gd name="adj1" fmla="val 50000"/>
              <a:gd name="adj2" fmla="val 499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HDMI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301" name="右箭头 9"/>
          <p:cNvSpPr/>
          <p:nvPr/>
        </p:nvSpPr>
        <p:spPr>
          <a:xfrm>
            <a:off x="3373438" y="5029200"/>
            <a:ext cx="1092200" cy="838200"/>
          </a:xfrm>
          <a:prstGeom prst="rightArrow">
            <a:avLst>
              <a:gd name="adj1" fmla="val 50000"/>
              <a:gd name="adj2" fmla="val 499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/>
            <a:r>
              <a:rPr lang="en-US" altLang="zh-CN" baseline="0">
                <a:latin typeface="等线" panose="02010600030101010101" charset="-122"/>
                <a:ea typeface="等线" panose="02010600030101010101" charset="-122"/>
              </a:rPr>
              <a:t>HDMI</a:t>
            </a:r>
            <a:endParaRPr lang="en-US" altLang="zh-CN" baseline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none" lIns="0" tIns="45720" rIns="91440" bIns="45720" anchor="ctr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fld id="{9A0DB2DC-4C9A-4742-B13C-FB6460FD3503}" type="slidenum">
              <a:rPr lang="zh-CN" altLang="en-US" sz="14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4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593138" cy="914400"/>
          </a:xfrm>
        </p:spPr>
        <p:txBody>
          <a:bodyPr vert="horz" wrap="square" lIns="45720" tIns="91440" rIns="45720" bIns="45720" anchor="t" anchorCtr="0"/>
          <a:p>
            <a:pPr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Calibri" panose="020F0502020204030204" charset="0"/>
                <a:sym typeface="Arial Black" panose="020B0A04020102020204" pitchFamily="34" charset="0"/>
              </a:rPr>
              <a:t>核心技术</a:t>
            </a:r>
            <a:endParaRPr lang="zh-CN" altLang="en-US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Calibri" panose="020F0502020204030204" charset="0"/>
              <a:sym typeface="Arial Black" panose="020B0A040201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600" y="1371600"/>
          <a:ext cx="8610600" cy="386397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62000"/>
                <a:gridCol w="2305685"/>
                <a:gridCol w="5542915"/>
              </a:tblGrid>
              <a:tr h="381329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No.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Item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0000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Description</a:t>
                      </a:r>
                      <a:endParaRPr lang="en-US" altLang="zh-CN" sz="2000" dirty="0" smtClean="0">
                        <a:solidFill>
                          <a:srgbClr val="0000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81329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Cross-point</a:t>
                      </a:r>
                      <a:endParaRPr lang="en-US" altLang="en-US" sz="2000" kern="1200" dirty="0" smtClean="0">
                        <a:solidFill>
                          <a:schemeClr val="dk1"/>
                        </a:solidFill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up to 160x160, 6.5G</a:t>
                      </a:r>
                      <a:r>
                        <a:rPr lang="en-US" altLang="zh-CN" sz="2000" baseline="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bps</a:t>
                      </a:r>
                      <a:endParaRPr lang="zh-CN" alt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Seamless Switching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2K HDMI 1.3, </a:t>
                      </a:r>
                      <a:r>
                        <a:rPr lang="en-US" sz="2000" dirty="0">
                          <a:latin typeface="等线" panose="02010600030101010101" charset="-122"/>
                          <a:ea typeface="等线" panose="02010600030101010101" charset="-122"/>
                        </a:rPr>
                        <a:t>4K HDMI 2.0</a:t>
                      </a:r>
                      <a:endParaRPr 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674659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4K HDMI 2.0 scaler</a:t>
                      </a:r>
                      <a:endParaRPr lang="en-US" altLang="en-US" sz="2000" kern="1200" dirty="0" smtClean="0">
                        <a:solidFill>
                          <a:schemeClr val="dk1"/>
                        </a:solidFill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Any resolution converts to 4K HDMI 2.0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4K</a:t>
                      </a:r>
                      <a:r>
                        <a:rPr lang="en-US" altLang="zh-CN" sz="2000" baseline="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 HDMI 2.0</a:t>
                      </a:r>
                      <a:r>
                        <a:rPr lang="zh-CN" altLang="en-US" sz="2000" baseline="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converts to lower resolution</a:t>
                      </a:r>
                      <a:endParaRPr lang="en-US" altLang="zh-CN" sz="2000" baseline="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VideoWall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等线" panose="02010600030101010101" charset="-122"/>
                          <a:ea typeface="等线" panose="02010600030101010101" charset="-122"/>
                        </a:rPr>
                        <a:t>Matrix or standalone VideoWall processor.</a:t>
                      </a:r>
                      <a:endParaRPr lang="en-US" altLang="zh-CN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160020">
                <a:tc>
                  <a:txBody>
                    <a:bodyPr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5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MultiViewer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Matrix or standalone MultiViewer.</a:t>
                      </a:r>
                      <a:endParaRPr lang="en-US" altLang="zh-CN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6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Fiber extender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Sing fiber, Sing mode.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Up to 2~20Km</a:t>
                      </a:r>
                      <a:endParaRPr lang="zh-CN" altLang="en-US" sz="20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7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HDbaseT extender</a:t>
                      </a:r>
                      <a:endParaRPr lang="en-US" altLang="zh-CN" sz="200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aseline="0" dirty="0" smtClean="0">
                          <a:latin typeface="等线" panose="02010600030101010101" charset="-122"/>
                          <a:ea typeface="等线" panose="02010600030101010101" charset="-122"/>
                        </a:rPr>
                        <a:t>Tansmitter, receiver, daughter cards.</a:t>
                      </a:r>
                      <a:endParaRPr lang="en-US" altLang="zh-CN" sz="2000" baseline="0" dirty="0" smtClean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098" name="Title 1"/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431800" y="812800"/>
            <a:ext cx="8593137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45720" tIns="91440" rIns="45720" bIns="45720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Arial Black" panose="020B0A04020102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defRPr>
            </a:lvl9pPr>
          </a:lstStyle>
          <a:p>
            <a:pPr algn="ctr" fontAlgn="base"/>
            <a:r>
              <a:rPr lang="en-US" altLang="zh-CN" b="1" strike="noStrike" noProof="1" dirty="0" smtClean="0">
                <a:solidFill>
                  <a:schemeClr val="tx1"/>
                </a:solidFill>
                <a:highlight>
                  <a:srgbClr val="C0C0C0"/>
                </a:highlight>
                <a:latin typeface="等线" panose="02010600030101010101" charset="-122"/>
                <a:ea typeface="等线" panose="02010600030101010101" charset="-122"/>
                <a:cs typeface="+mj-cs"/>
              </a:rPr>
              <a:t>Core technology</a:t>
            </a:r>
            <a:endParaRPr lang="en-US" altLang="zh-CN" b="1" strike="noStrike" noProof="1" dirty="0" smtClean="0">
              <a:solidFill>
                <a:schemeClr val="tx1"/>
              </a:solidFill>
              <a:highlight>
                <a:srgbClr val="C0C0C0"/>
              </a:highlight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ID" val="diagram433_3*m_i*1_1"/>
  <p:tag name="KSO_WM_TEMPLATE_CATEGORY" val="diagram"/>
  <p:tag name="KSO_WM_TEMPLATE_INDEX" val="433"/>
  <p:tag name="KSO_WM_UNIT_TYPE" val="m_i"/>
  <p:tag name="KSO_WM_UNIT_INDEX" val="1_1"/>
  <p:tag name="KSO_WM_UNIT_CLEAR" val="1"/>
  <p:tag name="KSO_WM_UNIT_LAYERLEVEL" val="1_1"/>
  <p:tag name="KSO_WM_DIAGRAM_GROUP_CODE" val="m1-1"/>
  <p:tag name="KSO_WM_UNIT_LINE_FORE_SCHEMECOLOR_INDEX" val="13"/>
  <p:tag name="KSO_WM_UNIT_LINE_FILL_TYPE" val="2"/>
  <p:tag name="KSO_WM_DIAGRAM_VIRTUALLY_FRAME" val="{&quot;height&quot;:433.55,&quot;left&quot;:29,&quot;top&quot;:54,&quot;width&quot;:671.65}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33.55,&quot;left&quot;:29,&quot;top&quot;:54,&quot;width&quot;:671.65}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ID" val="diagram433_3*m_i*1_8"/>
  <p:tag name="KSO_WM_TEMPLATE_CATEGORY" val="diagram"/>
  <p:tag name="KSO_WM_TEMPLATE_INDEX" val="433"/>
  <p:tag name="KSO_WM_UNIT_TYPE" val="m_i"/>
  <p:tag name="KSO_WM_UNIT_INDEX" val="1_8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ID" val="diagram433_3*m_i*1_9"/>
  <p:tag name="KSO_WM_TEMPLATE_CATEGORY" val="diagram"/>
  <p:tag name="KSO_WM_TEMPLATE_INDEX" val="433"/>
  <p:tag name="KSO_WM_UNIT_TYPE" val="m_i"/>
  <p:tag name="KSO_WM_UNIT_INDEX" val="1_9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ID" val="diagram433_3*m_i*1_10"/>
  <p:tag name="KSO_WM_TEMPLATE_CATEGORY" val="diagram"/>
  <p:tag name="KSO_WM_TEMPLATE_INDEX" val="433"/>
  <p:tag name="KSO_WM_UNIT_TYPE" val="m_i"/>
  <p:tag name="KSO_WM_UNIT_INDEX" val="1_10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ID" val="diagram433_3*m_h_f*1_2_1"/>
  <p:tag name="KSO_WM_TEMPLATE_CATEGORY" val="diagram"/>
  <p:tag name="KSO_WM_TEMPLATE_INDEX" val="433"/>
  <p:tag name="KSO_WM_UNIT_TYPE" val="m_h_f"/>
  <p:tag name="KSO_WM_UNIT_INDEX" val="1_2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6"/>
  <p:tag name="KSO_WM_UNIT_FILL_TYPE" val="1"/>
  <p:tag name="KSO_WM_UNIT_TEXT_FILL_FORE_SCHEMECOLOR_INDEX" val="6"/>
  <p:tag name="KSO_WM_UNIT_TEXT_FILL_TYPE" val="1"/>
  <p:tag name="KSO_WM_DIAGRAM_VIRTUALLY_FRAME" val="{&quot;height&quot;:433.55,&quot;left&quot;:29,&quot;top&quot;:54,&quot;width&quot;:671.65}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ID" val="diagram433_3*m_i*1_11"/>
  <p:tag name="KSO_WM_TEMPLATE_CATEGORY" val="diagram"/>
  <p:tag name="KSO_WM_TEMPLATE_INDEX" val="433"/>
  <p:tag name="KSO_WM_UNIT_TYPE" val="m_i"/>
  <p:tag name="KSO_WM_UNIT_INDEX" val="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ID" val="diagram433_3*m_i*1_12"/>
  <p:tag name="KSO_WM_TEMPLATE_CATEGORY" val="diagram"/>
  <p:tag name="KSO_WM_TEMPLATE_INDEX" val="433"/>
  <p:tag name="KSO_WM_UNIT_TYPE" val="m_i"/>
  <p:tag name="KSO_WM_UNIT_INDEX" val="1_12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ID" val="diagram433_3*m_i*1_13"/>
  <p:tag name="KSO_WM_TEMPLATE_CATEGORY" val="diagram"/>
  <p:tag name="KSO_WM_TEMPLATE_INDEX" val="433"/>
  <p:tag name="KSO_WM_UNIT_TYPE" val="m_i"/>
  <p:tag name="KSO_WM_UNIT_INDEX" val="1_13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ID" val="diagram433_3*m_h_a*1_1_1"/>
  <p:tag name="KSO_WM_TEMPLATE_CATEGORY" val="diagram"/>
  <p:tag name="KSO_WM_TEMPLATE_INDEX" val="433"/>
  <p:tag name="KSO_WM_UNIT_TYPE" val="m_h_a"/>
  <p:tag name="KSO_WM_UNIT_INDEX" val="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33.55,&quot;left&quot;:29,&quot;top&quot;:54,&quot;width&quot;:671.65}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ID" val="diagram433_3*m_h_a*1_2_1"/>
  <p:tag name="KSO_WM_TEMPLATE_CATEGORY" val="diagram"/>
  <p:tag name="KSO_WM_TEMPLATE_INDEX" val="433"/>
  <p:tag name="KSO_WM_UNIT_TYPE" val="m_h_a"/>
  <p:tag name="KSO_WM_UNIT_INDEX" val="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33.55,&quot;left&quot;:29,&quot;top&quot;:54,&quot;width&quot;:671.65}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ID" val="diagram433_3*m_h_f*1_1_1"/>
  <p:tag name="KSO_WM_TEMPLATE_CATEGORY" val="diagram"/>
  <p:tag name="KSO_WM_TEMPLATE_INDEX" val="433"/>
  <p:tag name="KSO_WM_UNIT_TYPE" val="m_h_f"/>
  <p:tag name="KSO_WM_UNIT_INDEX" val="1_1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5"/>
  <p:tag name="KSO_WM_UNIT_FILL_TYPE" val="1"/>
  <p:tag name="KSO_WM_UNIT_TEXT_FILL_FORE_SCHEMECOLOR_INDEX" val="5"/>
  <p:tag name="KSO_WM_UNIT_TEXT_FILL_TYPE" val="1"/>
  <p:tag name="KSO_WM_DIAGRAM_VIRTUALLY_FRAME" val="{&quot;height&quot;:433.55,&quot;left&quot;:29,&quot;top&quot;:54,&quot;width&quot;:671.65}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ID" val="diagram433_3*m_h_a*1_3_1"/>
  <p:tag name="KSO_WM_TEMPLATE_CATEGORY" val="diagram"/>
  <p:tag name="KSO_WM_TEMPLATE_INDEX" val="433"/>
  <p:tag name="KSO_WM_UNIT_TYPE" val="m_h_a"/>
  <p:tag name="KSO_WM_UNIT_INDEX" val="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33.55,&quot;left&quot;:29,&quot;top&quot;:54,&quot;width&quot;:671.65}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ID" val="diagram433_3*m_h_a*1_4_1"/>
  <p:tag name="KSO_WM_TEMPLATE_CATEGORY" val="diagram"/>
  <p:tag name="KSO_WM_TEMPLATE_INDEX" val="433"/>
  <p:tag name="KSO_WM_UNIT_TYPE" val="m_h_a"/>
  <p:tag name="KSO_WM_UNIT_INDEX" val="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33.55,&quot;left&quot;:29,&quot;top&quot;:54,&quot;width&quot;:671.65}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33.55,&quot;left&quot;:29,&quot;top&quot;:54,&quot;width&quot;:671.65}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ID" val="diagram433_3*m_i*1_8"/>
  <p:tag name="KSO_WM_TEMPLATE_CATEGORY" val="diagram"/>
  <p:tag name="KSO_WM_TEMPLATE_INDEX" val="433"/>
  <p:tag name="KSO_WM_UNIT_TYPE" val="m_i"/>
  <p:tag name="KSO_WM_UNIT_INDEX" val="1_8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ID" val="diagram433_3*m_i*1_9"/>
  <p:tag name="KSO_WM_TEMPLATE_CATEGORY" val="diagram"/>
  <p:tag name="KSO_WM_TEMPLATE_INDEX" val="433"/>
  <p:tag name="KSO_WM_UNIT_TYPE" val="m_i"/>
  <p:tag name="KSO_WM_UNIT_INDEX" val="1_9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ID" val="diagram433_3*m_i*1_10"/>
  <p:tag name="KSO_WM_TEMPLATE_CATEGORY" val="diagram"/>
  <p:tag name="KSO_WM_TEMPLATE_INDEX" val="433"/>
  <p:tag name="KSO_WM_UNIT_TYPE" val="m_i"/>
  <p:tag name="KSO_WM_UNIT_INDEX" val="1_10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ID" val="diagram433_3*m_h_a*1_4_1"/>
  <p:tag name="KSO_WM_TEMPLATE_CATEGORY" val="diagram"/>
  <p:tag name="KSO_WM_TEMPLATE_INDEX" val="433"/>
  <p:tag name="KSO_WM_UNIT_TYPE" val="m_h_a"/>
  <p:tag name="KSO_WM_UNIT_INDEX" val="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33.55,&quot;left&quot;:29,&quot;top&quot;:54,&quot;width&quot;:671.65}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ID" val="diagram433_3*m_i*1_1"/>
  <p:tag name="KSO_WM_TEMPLATE_CATEGORY" val="diagram"/>
  <p:tag name="KSO_WM_TEMPLATE_INDEX" val="433"/>
  <p:tag name="KSO_WM_UNIT_TYPE" val="m_i"/>
  <p:tag name="KSO_WM_UNIT_INDEX" val="1_1"/>
  <p:tag name="KSO_WM_UNIT_CLEAR" val="1"/>
  <p:tag name="KSO_WM_UNIT_LAYERLEVEL" val="1_1"/>
  <p:tag name="KSO_WM_DIAGRAM_GROUP_CODE" val="m1-1"/>
  <p:tag name="KSO_WM_UNIT_LINE_FORE_SCHEMECOLOR_INDEX" val="13"/>
  <p:tag name="KSO_WM_UNIT_LINE_FILL_TYPE" val="2"/>
  <p:tag name="KSO_WM_DIAGRAM_VIRTUALLY_FRAME" val="{&quot;height&quot;:494.6342519685039,&quot;left&quot;:7.650078740157483,&quot;top&quot;:106.66574803149607,&quot;width&quot;:688.3499212598425}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ID" val="diagram433_3*m_h_f*1_1_1"/>
  <p:tag name="KSO_WM_TEMPLATE_CATEGORY" val="diagram"/>
  <p:tag name="KSO_WM_TEMPLATE_INDEX" val="433"/>
  <p:tag name="KSO_WM_UNIT_TYPE" val="m_h_f"/>
  <p:tag name="KSO_WM_UNIT_INDEX" val="1_1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5"/>
  <p:tag name="KSO_WM_UNIT_FILL_TYPE" val="1"/>
  <p:tag name="KSO_WM_UNIT_TEXT_FILL_FORE_SCHEMECOLOR_INDEX" val="5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ID" val="diagram433_3*m_i*1_2"/>
  <p:tag name="KSO_WM_TEMPLATE_CATEGORY" val="diagram"/>
  <p:tag name="KSO_WM_TEMPLATE_INDEX" val="433"/>
  <p:tag name="KSO_WM_UNIT_TYPE" val="m_i"/>
  <p:tag name="KSO_WM_UNIT_INDEX" val="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ID" val="diagram433_3*m_i*1_2"/>
  <p:tag name="KSO_WM_TEMPLATE_CATEGORY" val="diagram"/>
  <p:tag name="KSO_WM_TEMPLATE_INDEX" val="433"/>
  <p:tag name="KSO_WM_UNIT_TYPE" val="m_i"/>
  <p:tag name="KSO_WM_UNIT_INDEX" val="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ID" val="diagram433_3*m_i*1_3"/>
  <p:tag name="KSO_WM_TEMPLATE_CATEGORY" val="diagram"/>
  <p:tag name="KSO_WM_TEMPLATE_INDEX" val="433"/>
  <p:tag name="KSO_WM_UNIT_TYPE" val="m_i"/>
  <p:tag name="KSO_WM_UNIT_INDEX" val="1_3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ID" val="diagram433_3*m_i*1_4"/>
  <p:tag name="KSO_WM_TEMPLATE_CATEGORY" val="diagram"/>
  <p:tag name="KSO_WM_TEMPLATE_INDEX" val="433"/>
  <p:tag name="KSO_WM_UNIT_TYPE" val="m_i"/>
  <p:tag name="KSO_WM_UNIT_INDEX" val="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ID" val="diagram433_3*m_i*1_5"/>
  <p:tag name="KSO_WM_TEMPLATE_CATEGORY" val="diagram"/>
  <p:tag name="KSO_WM_TEMPLATE_INDEX" val="433"/>
  <p:tag name="KSO_WM_UNIT_TYPE" val="m_i"/>
  <p:tag name="KSO_WM_UNIT_INDEX" val="1_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ID" val="diagram433_3*m_i*1_6"/>
  <p:tag name="KSO_WM_TEMPLATE_CATEGORY" val="diagram"/>
  <p:tag name="KSO_WM_TEMPLATE_INDEX" val="433"/>
  <p:tag name="KSO_WM_UNIT_TYPE" val="m_i"/>
  <p:tag name="KSO_WM_UNIT_INDEX" val="1_6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ID" val="diagram433_3*m_i*1_7"/>
  <p:tag name="KSO_WM_TEMPLATE_CATEGORY" val="diagram"/>
  <p:tag name="KSO_WM_TEMPLATE_INDEX" val="433"/>
  <p:tag name="KSO_WM_UNIT_TYPE" val="m_i"/>
  <p:tag name="KSO_WM_UNIT_INDEX" val="1_7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ID" val="diagram433_3*m_i*1_8"/>
  <p:tag name="KSO_WM_TEMPLATE_CATEGORY" val="diagram"/>
  <p:tag name="KSO_WM_TEMPLATE_INDEX" val="433"/>
  <p:tag name="KSO_WM_UNIT_TYPE" val="m_i"/>
  <p:tag name="KSO_WM_UNIT_INDEX" val="1_8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ID" val="diagram433_3*m_i*1_9"/>
  <p:tag name="KSO_WM_TEMPLATE_CATEGORY" val="diagram"/>
  <p:tag name="KSO_WM_TEMPLATE_INDEX" val="433"/>
  <p:tag name="KSO_WM_UNIT_TYPE" val="m_i"/>
  <p:tag name="KSO_WM_UNIT_INDEX" val="1_9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ID" val="diagram433_3*m_i*1_10"/>
  <p:tag name="KSO_WM_TEMPLATE_CATEGORY" val="diagram"/>
  <p:tag name="KSO_WM_TEMPLATE_INDEX" val="433"/>
  <p:tag name="KSO_WM_UNIT_TYPE" val="m_i"/>
  <p:tag name="KSO_WM_UNIT_INDEX" val="1_10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ID" val="diagram433_3*m_i*1_3"/>
  <p:tag name="KSO_WM_TEMPLATE_CATEGORY" val="diagram"/>
  <p:tag name="KSO_WM_TEMPLATE_INDEX" val="433"/>
  <p:tag name="KSO_WM_UNIT_TYPE" val="m_i"/>
  <p:tag name="KSO_WM_UNIT_INDEX" val="1_3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ID" val="diagram433_3*m_h_f*1_2_1"/>
  <p:tag name="KSO_WM_TEMPLATE_CATEGORY" val="diagram"/>
  <p:tag name="KSO_WM_TEMPLATE_INDEX" val="433"/>
  <p:tag name="KSO_WM_UNIT_TYPE" val="m_h_f"/>
  <p:tag name="KSO_WM_UNIT_INDEX" val="1_2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6"/>
  <p:tag name="KSO_WM_UNIT_FILL_TYPE" val="1"/>
  <p:tag name="KSO_WM_UNIT_TEXT_FILL_FORE_SCHEMECOLOR_INDEX" val="6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ID" val="diagram433_3*m_i*1_11"/>
  <p:tag name="KSO_WM_TEMPLATE_CATEGORY" val="diagram"/>
  <p:tag name="KSO_WM_TEMPLATE_INDEX" val="433"/>
  <p:tag name="KSO_WM_UNIT_TYPE" val="m_i"/>
  <p:tag name="KSO_WM_UNIT_INDEX" val="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ID" val="diagram433_3*m_i*1_12"/>
  <p:tag name="KSO_WM_TEMPLATE_CATEGORY" val="diagram"/>
  <p:tag name="KSO_WM_TEMPLATE_INDEX" val="433"/>
  <p:tag name="KSO_WM_UNIT_TYPE" val="m_i"/>
  <p:tag name="KSO_WM_UNIT_INDEX" val="1_12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ID" val="diagram433_3*m_i*1_13"/>
  <p:tag name="KSO_WM_TEMPLATE_CATEGORY" val="diagram"/>
  <p:tag name="KSO_WM_TEMPLATE_INDEX" val="433"/>
  <p:tag name="KSO_WM_UNIT_TYPE" val="m_i"/>
  <p:tag name="KSO_WM_UNIT_INDEX" val="1_13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ID" val="diagram433_3*m_h_a*1_1_1"/>
  <p:tag name="KSO_WM_TEMPLATE_CATEGORY" val="diagram"/>
  <p:tag name="KSO_WM_TEMPLATE_INDEX" val="433"/>
  <p:tag name="KSO_WM_UNIT_TYPE" val="m_h_a"/>
  <p:tag name="KSO_WM_UNIT_INDEX" val="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UNIT_ID" val="diagram433_3*m_h_a*1_2_1"/>
  <p:tag name="KSO_WM_TEMPLATE_CATEGORY" val="diagram"/>
  <p:tag name="KSO_WM_TEMPLATE_INDEX" val="433"/>
  <p:tag name="KSO_WM_UNIT_TYPE" val="m_h_a"/>
  <p:tag name="KSO_WM_UNIT_INDEX" val="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ID" val="diagram433_3*m_h_a*1_3_1"/>
  <p:tag name="KSO_WM_TEMPLATE_CATEGORY" val="diagram"/>
  <p:tag name="KSO_WM_TEMPLATE_INDEX" val="433"/>
  <p:tag name="KSO_WM_UNIT_TYPE" val="m_h_a"/>
  <p:tag name="KSO_WM_UNIT_INDEX" val="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UNIT_ID" val="diagram433_3*m_h_a*1_4_1"/>
  <p:tag name="KSO_WM_TEMPLATE_CATEGORY" val="diagram"/>
  <p:tag name="KSO_WM_TEMPLATE_INDEX" val="433"/>
  <p:tag name="KSO_WM_UNIT_TYPE" val="m_h_a"/>
  <p:tag name="KSO_WM_UNIT_INDEX" val="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48.xml><?xml version="1.0" encoding="utf-8"?>
<p:tagLst xmlns:p="http://schemas.openxmlformats.org/presentationml/2006/main">
  <p:tag name="KSO_WM_TAG_VERSION" val="1.0"/>
  <p:tag name="KSO_WM_BEAUTIFY_FLAG" val="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"/>
  <p:tag name="KSO_WM_UNIT_ID" val="diagram433_3*m_i*1_5"/>
  <p:tag name="KSO_WM_TEMPLATE_CATEGORY" val="diagram"/>
  <p:tag name="KSO_WM_TEMPLATE_INDEX" val="433"/>
  <p:tag name="KSO_WM_UNIT_TYPE" val="m_i"/>
  <p:tag name="KSO_WM_UNIT_INDEX" val="1_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ID" val="diagram433_3*m_i*1_4"/>
  <p:tag name="KSO_WM_TEMPLATE_CATEGORY" val="diagram"/>
  <p:tag name="KSO_WM_TEMPLATE_INDEX" val="433"/>
  <p:tag name="KSO_WM_UNIT_TYPE" val="m_i"/>
  <p:tag name="KSO_WM_UNIT_INDEX" val="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50.xml><?xml version="1.0" encoding="utf-8"?>
<p:tagLst xmlns:p="http://schemas.openxmlformats.org/presentationml/2006/main">
  <p:tag name="KSO_WM_TAG_VERSION" val="1.0"/>
  <p:tag name="KSO_WM_BEAUTIFY_FLAG" val=""/>
  <p:tag name="KSO_WM_UNIT_ID" val="diagram433_3*m_i*1_6"/>
  <p:tag name="KSO_WM_TEMPLATE_CATEGORY" val="diagram"/>
  <p:tag name="KSO_WM_TEMPLATE_INDEX" val="433"/>
  <p:tag name="KSO_WM_UNIT_TYPE" val="m_i"/>
  <p:tag name="KSO_WM_UNIT_INDEX" val="1_6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"/>
  <p:tag name="KSO_WM_UNIT_ID" val="diagram433_3*m_i*1_7"/>
  <p:tag name="KSO_WM_TEMPLATE_CATEGORY" val="diagram"/>
  <p:tag name="KSO_WM_TEMPLATE_INDEX" val="433"/>
  <p:tag name="KSO_WM_UNIT_TYPE" val="m_i"/>
  <p:tag name="KSO_WM_UNIT_INDEX" val="1_7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"/>
  <p:tag name="KSO_WM_UNIT_ID" val="diagram433_3*m_h_a*1_4_1"/>
  <p:tag name="KSO_WM_TEMPLATE_CATEGORY" val="diagram"/>
  <p:tag name="KSO_WM_TEMPLATE_INDEX" val="433"/>
  <p:tag name="KSO_WM_UNIT_TYPE" val="m_h_a"/>
  <p:tag name="KSO_WM_UNIT_INDEX" val="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"/>
  <p:tag name="KSO_WM_UNIT_ID" val="diagram433_3*m_i*1_5"/>
  <p:tag name="KSO_WM_TEMPLATE_CATEGORY" val="diagram"/>
  <p:tag name="KSO_WM_TEMPLATE_INDEX" val="433"/>
  <p:tag name="KSO_WM_UNIT_TYPE" val="m_i"/>
  <p:tag name="KSO_WM_UNIT_INDEX" val="1_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"/>
  <p:tag name="KSO_WM_UNIT_ID" val="diagram433_3*m_i*1_6"/>
  <p:tag name="KSO_WM_TEMPLATE_CATEGORY" val="diagram"/>
  <p:tag name="KSO_WM_TEMPLATE_INDEX" val="433"/>
  <p:tag name="KSO_WM_UNIT_TYPE" val="m_i"/>
  <p:tag name="KSO_WM_UNIT_INDEX" val="1_6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"/>
  <p:tag name="KSO_WM_UNIT_ID" val="diagram433_3*m_i*1_7"/>
  <p:tag name="KSO_WM_TEMPLATE_CATEGORY" val="diagram"/>
  <p:tag name="KSO_WM_TEMPLATE_INDEX" val="433"/>
  <p:tag name="KSO_WM_UNIT_TYPE" val="m_i"/>
  <p:tag name="KSO_WM_UNIT_INDEX" val="1_7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UNIT_ID" val="diagram433_3*m_h_a*1_4_1"/>
  <p:tag name="KSO_WM_TEMPLATE_CATEGORY" val="diagram"/>
  <p:tag name="KSO_WM_TEMPLATE_INDEX" val="433"/>
  <p:tag name="KSO_WM_UNIT_TYPE" val="m_h_a"/>
  <p:tag name="KSO_WM_UNIT_INDEX" val="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94.6342519685039,&quot;left&quot;:7.650078740157483,&quot;top&quot;:106.66574803149607,&quot;width&quot;:688.3499212598425}"/>
</p:tagLst>
</file>

<file path=ppt/tags/tag57.xml><?xml version="1.0" encoding="utf-8"?>
<p:tagLst xmlns:p="http://schemas.openxmlformats.org/presentationml/2006/main">
  <p:tag name="KSO_WM_TAG_VERSION" val="1.0"/>
  <p:tag name="KSO_WM_BEAUTIFY_FLAG" val="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UNIT_ID" val="diagram433_3*m_i*1_1"/>
  <p:tag name="KSO_WM_TEMPLATE_CATEGORY" val="diagram"/>
  <p:tag name="KSO_WM_TEMPLATE_INDEX" val="433"/>
  <p:tag name="KSO_WM_UNIT_TYPE" val="m_i"/>
  <p:tag name="KSO_WM_UNIT_INDEX" val="1_1"/>
  <p:tag name="KSO_WM_UNIT_CLEAR" val="1"/>
  <p:tag name="KSO_WM_UNIT_LAYERLEVEL" val="1_1"/>
  <p:tag name="KSO_WM_DIAGRAM_GROUP_CODE" val="m1-1"/>
  <p:tag name="KSO_WM_UNIT_LINE_FORE_SCHEMECOLOR_INDEX" val="13"/>
  <p:tag name="KSO_WM_UNIT_LINE_FILL_TYPE" val="2"/>
  <p:tag name="KSO_WM_DIAGRAM_VIRTUALLY_FRAME" val="{&quot;height&quot;:457,&quot;left&quot;:0,&quot;top&quot;:54,&quot;width&quot;:700.65}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33.55,&quot;left&quot;:29,&quot;top&quot;:54,&quot;width&quot;:671.65}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UNIT_ID" val="diagram433_3*m_h_a*1_1_1"/>
  <p:tag name="KSO_WM_TEMPLATE_CATEGORY" val="diagram"/>
  <p:tag name="KSO_WM_TEMPLATE_INDEX" val="433"/>
  <p:tag name="KSO_WM_UNIT_TYPE" val="m_h_a"/>
  <p:tag name="KSO_WM_UNIT_INDEX" val="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TEXT_FILL_FORE_SCHEMECOLOR_INDEX" val="13"/>
  <p:tag name="KSO_WM_UNIT_TEXT_FILL_TYPE" val="1"/>
  <p:tag name="KSO_WM_DIAGRAM_VIRTUALLY_FRAME" val="{&quot;height&quot;:457,&quot;left&quot;:0,&quot;top&quot;:54,&quot;width&quot;:700.65}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64.xml><?xml version="1.0" encoding="utf-8"?>
<p:tagLst xmlns:p="http://schemas.openxmlformats.org/presentationml/2006/main">
  <p:tag name="KSO_WM_TAG_VERSION" val="1.0"/>
  <p:tag name="KSO_WM_UNIT_ID" val="diagram433_3*m_i*1_1"/>
  <p:tag name="KSO_WM_TEMPLATE_CATEGORY" val="diagram"/>
  <p:tag name="KSO_WM_TEMPLATE_INDEX" val="433"/>
  <p:tag name="KSO_WM_UNIT_TYPE" val="m_i"/>
  <p:tag name="KSO_WM_UNIT_INDEX" val="1_1"/>
  <p:tag name="KSO_WM_UNIT_CLEAR" val="1"/>
  <p:tag name="KSO_WM_UNIT_LAYERLEVEL" val="1_1"/>
  <p:tag name="KSO_WM_DIAGRAM_GROUP_CODE" val="m1-1"/>
  <p:tag name="KSO_WM_UNIT_LINE_FORE_SCHEMECOLOR_INDEX" val="13"/>
  <p:tag name="KSO_WM_UNIT_LINE_FILL_TYPE" val="2"/>
  <p:tag name="KSO_WM_DIAGRAM_VIRTUALLY_FRAME" val="{&quot;height&quot;:457,&quot;left&quot;:29,&quot;top&quot;:54,&quot;width&quot;:671.65}"/>
</p:tagLst>
</file>

<file path=ppt/tags/tag65.xml><?xml version="1.0" encoding="utf-8"?>
<p:tagLst xmlns:p="http://schemas.openxmlformats.org/presentationml/2006/main">
  <p:tag name="KSO_WM_TAG_VERSION" val="1.0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66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67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68.xml><?xml version="1.0" encoding="utf-8"?>
<p:tagLst xmlns:p="http://schemas.openxmlformats.org/presentationml/2006/main">
  <p:tag name="KSO_WM_TAG_VERSION" val="1.0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69.xml><?xml version="1.0" encoding="utf-8"?>
<p:tagLst xmlns:p="http://schemas.openxmlformats.org/presentationml/2006/main">
  <p:tag name="KSO_WM_TAG_VERSION" val="1.0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ID" val="diagram433_3*m_i*1_5"/>
  <p:tag name="KSO_WM_TEMPLATE_CATEGORY" val="diagram"/>
  <p:tag name="KSO_WM_TEMPLATE_INDEX" val="433"/>
  <p:tag name="KSO_WM_UNIT_TYPE" val="m_i"/>
  <p:tag name="KSO_WM_UNIT_INDEX" val="1_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70.xml><?xml version="1.0" encoding="utf-8"?>
<p:tagLst xmlns:p="http://schemas.openxmlformats.org/presentationml/2006/main">
  <p:tag name="KSO_WM_TAG_VERSION" val="1.0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3.xml><?xml version="1.0" encoding="utf-8"?>
<p:tagLst xmlns:p="http://schemas.openxmlformats.org/presentationml/2006/main">
  <p:tag name="KSO_WM_TAG_VERSION" val="1.0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6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79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ID" val="diagram433_3*m_i*1_6"/>
  <p:tag name="KSO_WM_TEMPLATE_CATEGORY" val="diagram"/>
  <p:tag name="KSO_WM_TEMPLATE_INDEX" val="433"/>
  <p:tag name="KSO_WM_UNIT_TYPE" val="m_i"/>
  <p:tag name="KSO_WM_UNIT_INDEX" val="1_6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0.65}"/>
</p:tagLst>
</file>

<file path=ppt/tags/tag81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82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5.6}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UNIT_ID" val="diagram433_3*m_h_f*1_3_1"/>
  <p:tag name="KSO_WM_TEMPLATE_CATEGORY" val="diagram"/>
  <p:tag name="KSO_WM_TEMPLATE_INDEX" val="433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7"/>
  <p:tag name="KSO_WM_UNIT_FILL_TYPE" val="1"/>
  <p:tag name="KSO_WM_UNIT_TEXT_FILL_FORE_SCHEMECOLOR_INDEX" val="7"/>
  <p:tag name="KSO_WM_UNIT_TEXT_FILL_TYPE" val="1"/>
  <p:tag name="KSO_WM_DIAGRAM_VIRTUALLY_FRAME" val="{&quot;height&quot;:457,&quot;left&quot;:0,&quot;top&quot;:54,&quot;width&quot;:705.6}"/>
</p:tagLst>
</file>

<file path=ppt/tags/tag85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86.xml><?xml version="1.0" encoding="utf-8"?>
<p:tagLst xmlns:p="http://schemas.openxmlformats.org/presentationml/2006/main">
  <p:tag name="KSO_WM_TAG_VERSION" val="1.0"/>
  <p:tag name="KSO_WM_UNIT_ID" val="diagram433_3*m_h_f*1_4_1"/>
  <p:tag name="KSO_WM_TEMPLATE_CATEGORY" val="diagram"/>
  <p:tag name="KSO_WM_TEMPLATE_INDEX" val="433"/>
  <p:tag name="KSO_WM_UNIT_TYPE" val="m_h_f"/>
  <p:tag name="KSO_WM_UNIT_INDEX" val="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FILL_FORE_SCHEMECOLOR_INDEX" val="8"/>
  <p:tag name="KSO_WM_UNIT_FILL_TYPE" val="1"/>
  <p:tag name="KSO_WM_UNIT_TEXT_FILL_FORE_SCHEMECOLOR_INDEX" val="8"/>
  <p:tag name="KSO_WM_UNIT_TEXT_FILL_TYPE" val="1"/>
  <p:tag name="KSO_WM_DIAGRAM_VIRTUALLY_FRAME" val="{&quot;height&quot;:457,&quot;left&quot;:0,&quot;top&quot;:54,&quot;width&quot;:700.65}"/>
</p:tagLst>
</file>

<file path=ppt/tags/tag87.xml><?xml version="1.0" encoding="utf-8"?>
<p:tagLst xmlns:p="http://schemas.openxmlformats.org/presentationml/2006/main">
  <p:tag name="KSO_WM_UNIT_TABLE_BEAUTIFY" val="smartTable{69878f74-65b4-4a9d-b76e-461f3271251d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  <p:tag name="KSO_WM_UNIT_PLACING_PICTURE_USER_VIEWPORT" val="{&quot;height&quot;:6792,&quot;width&quot;:11796}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ID" val="diagram433_3*m_i*1_7"/>
  <p:tag name="KSO_WM_TEMPLATE_CATEGORY" val="diagram"/>
  <p:tag name="KSO_WM_TEMPLATE_INDEX" val="433"/>
  <p:tag name="KSO_WM_UNIT_TYPE" val="m_i"/>
  <p:tag name="KSO_WM_UNIT_INDEX" val="1_7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  <p:tag name="KSO_WM_DIAGRAM_VIRTUALLY_FRAME" val="{&quot;height&quot;:433.55,&quot;left&quot;:29,&quot;top&quot;:54,&quot;width&quot;:671.65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TABLE_BEAUTIFY" val="smartTable{44207214-3154-4573-b58a-4fcf73bbe855}"/>
  <p:tag name="TABLE_ENDDRAG_ORIGIN_RECT" val="687*300"/>
  <p:tag name="TABLE_ENDDRAG_RECT" val="18*110*687*300"/>
</p:tagLst>
</file>

<file path=ppt/tags/tag92.xml><?xml version="1.0" encoding="utf-8"?>
<p:tagLst xmlns:p="http://schemas.openxmlformats.org/presentationml/2006/main">
  <p:tag name="KSO_WM_UNIT_TABLE_BEAUTIFY" val="smartTable{9a956394-9fce-4b71-914e-9651afbd5b89}"/>
  <p:tag name="TABLE_ENDDRAG_ORIGIN_RECT" val="687*300"/>
  <p:tag name="TABLE_ENDDRAG_RECT" val="18*110*687*300"/>
</p:tagLst>
</file>

<file path=ppt/tags/tag93.xml><?xml version="1.0" encoding="utf-8"?>
<p:tagLst xmlns:p="http://schemas.openxmlformats.org/presentationml/2006/main">
  <p:tag name="KSO_WM_UNIT_TABLE_BEAUTIFY" val="smartTable{eb7c2e31-8b71-496e-8402-7369c8a6441e}"/>
  <p:tag name="TABLE_ENDDRAG_ORIGIN_RECT" val="687*300"/>
  <p:tag name="TABLE_ENDDRAG_RECT" val="18*110*687*300"/>
</p:tagLst>
</file>

<file path=ppt/tags/tag94.xml><?xml version="1.0" encoding="utf-8"?>
<p:tagLst xmlns:p="http://schemas.openxmlformats.org/presentationml/2006/main">
  <p:tag name="KSO_WM_UNIT_TABLE_BEAUTIFY" val="smartTable{da464d5b-14c5-48d4-b0b8-578b3ceb4b09}"/>
</p:tagLst>
</file>

<file path=ppt/tags/tag95.xml><?xml version="1.0" encoding="utf-8"?>
<p:tagLst xmlns:p="http://schemas.openxmlformats.org/presentationml/2006/main">
  <p:tag name="KSO_WM_UNIT_TABLE_BEAUTIFY" val="smartTable{2fa1ece0-8ef1-4b29-ae59-23f77b38aca7}"/>
</p:tagLst>
</file>

<file path=ppt/tags/tag96.xml><?xml version="1.0" encoding="utf-8"?>
<p:tagLst xmlns:p="http://schemas.openxmlformats.org/presentationml/2006/main">
  <p:tag name="KSO_WM_UNIT_TABLE_BEAUTIFY" val="smartTable{13229f84-c9b3-4591-b43c-74709223bde0}"/>
</p:tagLst>
</file>

<file path=ppt/tags/tag97.xml><?xml version="1.0" encoding="utf-8"?>
<p:tagLst xmlns:p="http://schemas.openxmlformats.org/presentationml/2006/main">
  <p:tag name="KSO_WM_UNIT_TABLE_BEAUTIFY" val="smartTable{54b661b2-4626-4fd5-8980-5de79c21dbc6}"/>
</p:tagLst>
</file>

<file path=ppt/tags/tag98.xml><?xml version="1.0" encoding="utf-8"?>
<p:tagLst xmlns:p="http://schemas.openxmlformats.org/presentationml/2006/main">
  <p:tag name="KSO_WM_UNIT_TABLE_BEAUTIFY" val="smartTable{7de8139a-47f2-457c-bf77-c7f896224053}"/>
</p:tagLst>
</file>

<file path=ppt/tags/tag99.xml><?xml version="1.0" encoding="utf-8"?>
<p:tagLst xmlns:p="http://schemas.openxmlformats.org/presentationml/2006/main">
  <p:tag name="commondata" val="eyJoZGlkIjoiOGI4NjI5OTBmMDM1ODFlMDkzNDFlZTFiMWNhZWU5ZTMifQ=="/>
</p:tagLst>
</file>

<file path=ppt/theme/theme1.xml><?xml version="1.0" encoding="utf-8"?>
<a:theme xmlns:a="http://schemas.openxmlformats.org/drawingml/2006/main" name="Vtrix 里奇视讯">
  <a:themeElements>
    <a:clrScheme name="">
      <a:dk1>
        <a:srgbClr val="000000"/>
      </a:dk1>
      <a:lt1>
        <a:srgbClr val="FFFFFF"/>
      </a:lt1>
      <a:dk2>
        <a:srgbClr val="38579B"/>
      </a:dk2>
      <a:lt2>
        <a:srgbClr val="969696"/>
      </a:lt2>
      <a:accent1>
        <a:srgbClr val="FFCC00"/>
      </a:accent1>
      <a:accent2>
        <a:srgbClr val="28AE4E"/>
      </a:accent2>
      <a:accent3>
        <a:srgbClr val="FFFFFF"/>
      </a:accent3>
      <a:accent4>
        <a:srgbClr val="000000"/>
      </a:accent4>
      <a:accent5>
        <a:srgbClr val="FFE2AA"/>
      </a:accent5>
      <a:accent6>
        <a:srgbClr val="239D46"/>
      </a:accent6>
      <a:hlink>
        <a:srgbClr val="8B1174"/>
      </a:hlink>
      <a:folHlink>
        <a:srgbClr val="FF8C00"/>
      </a:folHlink>
    </a:clrScheme>
    <a:fontScheme name="ADITemplate[confidential]">
      <a:majorFont>
        <a:latin typeface="Arial Black"/>
        <a:ea typeface="Arial Black"/>
        <a:cs typeface="Arial Black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38579B"/>
      </a:dk2>
      <a:lt2>
        <a:srgbClr val="969696"/>
      </a:lt2>
      <a:accent1>
        <a:srgbClr val="FFCC00"/>
      </a:accent1>
      <a:accent2>
        <a:srgbClr val="28AE4E"/>
      </a:accent2>
      <a:accent3>
        <a:srgbClr val="FFFFFF"/>
      </a:accent3>
      <a:accent4>
        <a:srgbClr val="000000"/>
      </a:accent4>
      <a:accent5>
        <a:srgbClr val="FFE2AA"/>
      </a:accent5>
      <a:accent6>
        <a:srgbClr val="239D46"/>
      </a:accent6>
      <a:hlink>
        <a:srgbClr val="8B1174"/>
      </a:hlink>
      <a:folHlink>
        <a:srgbClr val="FF8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6072</Words>
  <Application>WPS 演示</Application>
  <PresentationFormat>全屏显示(4:3)</PresentationFormat>
  <Paragraphs>997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Arial</vt:lpstr>
      <vt:lpstr>宋体</vt:lpstr>
      <vt:lpstr>Wingdings</vt:lpstr>
      <vt:lpstr>Arial Narrow</vt:lpstr>
      <vt:lpstr>Calibri</vt:lpstr>
      <vt:lpstr>微软雅黑</vt:lpstr>
      <vt:lpstr>Arial Black</vt:lpstr>
      <vt:lpstr>Symbol</vt:lpstr>
      <vt:lpstr>等线</vt:lpstr>
      <vt:lpstr>Arial Unicode MS</vt:lpstr>
      <vt:lpstr>Wingdings</vt:lpstr>
      <vt:lpstr>Wingdings 2</vt:lpstr>
      <vt:lpstr>Vtrix 里奇视讯</vt:lpstr>
      <vt:lpstr>VTRIX TECHNOLOGY COMPANY LIMITED www.VTRIX.net    深圳里奇视讯电子有限公司 www.LYTCH.net    </vt:lpstr>
      <vt:lpstr>Introduction</vt:lpstr>
      <vt:lpstr>Technology Roadmap</vt:lpstr>
      <vt:lpstr>Products Roadmap</vt:lpstr>
      <vt:lpstr>Products</vt:lpstr>
      <vt:lpstr>988VM, SS4K30: LCD Video Wall</vt:lpstr>
      <vt:lpstr>Q4K/Q18G/Q0ms, HS4K60: LCD/LED Video Wall</vt:lpstr>
      <vt:lpstr>Matrix, AV over IP, Video Processor</vt:lpstr>
      <vt:lpstr>核心技术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矩阵产品</vt:lpstr>
      <vt:lpstr>PowerPoint 演示文稿</vt:lpstr>
      <vt:lpstr>PowerPoint 演示文稿</vt:lpstr>
      <vt:lpstr>PowerPoint 演示文稿</vt:lpstr>
      <vt:lpstr>PowerPoint 演示文稿</vt:lpstr>
      <vt:lpstr>Thank you  For more info,  website: www.VTRIX.net www.LYTCH.net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 Control Reference Design by Boston Engineering</dc:title>
  <dc:creator>Administrator</dc:creator>
  <cp:lastModifiedBy>李华&amp;深圳里奇</cp:lastModifiedBy>
  <cp:revision>474</cp:revision>
  <dcterms:created xsi:type="dcterms:W3CDTF">2006-08-15T16:00:00Z</dcterms:created>
  <dcterms:modified xsi:type="dcterms:W3CDTF">2024-06-11T06:09:39Z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31AA436CDF3D43DE83BBA703EF74635C_12</vt:lpwstr>
  </property>
</Properties>
</file>